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74" r:id="rId6"/>
  </p:sldMasterIdLst>
  <p:notesMasterIdLst>
    <p:notesMasterId r:id="rId21"/>
  </p:notesMasterIdLst>
  <p:handoutMasterIdLst>
    <p:handoutMasterId r:id="rId22"/>
  </p:handoutMasterIdLst>
  <p:sldIdLst>
    <p:sldId id="256" r:id="rId7"/>
    <p:sldId id="379" r:id="rId8"/>
    <p:sldId id="262" r:id="rId9"/>
    <p:sldId id="381" r:id="rId10"/>
    <p:sldId id="382" r:id="rId11"/>
    <p:sldId id="383" r:id="rId12"/>
    <p:sldId id="385" r:id="rId13"/>
    <p:sldId id="386" r:id="rId14"/>
    <p:sldId id="387" r:id="rId15"/>
    <p:sldId id="384" r:id="rId16"/>
    <p:sldId id="391" r:id="rId17"/>
    <p:sldId id="392" r:id="rId18"/>
    <p:sldId id="389" r:id="rId19"/>
    <p:sldId id="390" r:id="rId20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9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in Andersson" initials="K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66512" autoAdjust="0"/>
  </p:normalViewPr>
  <p:slideViewPr>
    <p:cSldViewPr showGuides="1">
      <p:cViewPr varScale="1">
        <p:scale>
          <a:sx n="88" d="100"/>
          <a:sy n="88" d="100"/>
        </p:scale>
        <p:origin x="-2292" y="-96"/>
      </p:cViewPr>
      <p:guideLst>
        <p:guide orient="horz" pos="89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A3C4C-45BA-462F-B179-4D6D9EC8038D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B9497-F1C7-44EE-81A3-873F8D473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6343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1D432-00F5-408A-BCE1-542E94F892A3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BB1C0-7273-4789-8186-93200C52E0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7431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4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BB1C0-7273-4789-8186-93200C52E0D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0501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BB1C0-7273-4789-8186-93200C52E0DB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81627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BB1C0-7273-4789-8186-93200C52E0DB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0428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BB1C0-7273-4789-8186-93200C52E0DB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6564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BB1C0-7273-4789-8186-93200C52E0DB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4765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BB1C0-7273-4789-8186-93200C52E0D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7132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BB1C0-7273-4789-8186-93200C52E0D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1134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BB1C0-7273-4789-8186-93200C52E0D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7580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BB1C0-7273-4789-8186-93200C52E0D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332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BB1C0-7273-4789-8186-93200C52E0D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0857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BB1C0-7273-4789-8186-93200C52E0DB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792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BB1C0-7273-4789-8186-93200C52E0DB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5161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BB1C0-7273-4789-8186-93200C52E0DB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423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348" name="Rectangle 212"/>
          <p:cNvSpPr>
            <a:spLocks noGrp="1" noChangeArrowheads="1"/>
          </p:cNvSpPr>
          <p:nvPr>
            <p:ph type="ctrTitle"/>
          </p:nvPr>
        </p:nvSpPr>
        <p:spPr>
          <a:xfrm>
            <a:off x="682625" y="3159125"/>
            <a:ext cx="5184775" cy="1470025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sv-SE" noProof="0"/>
              <a:t>Klicka här för att ändra format</a:t>
            </a:r>
          </a:p>
        </p:txBody>
      </p:sp>
      <p:sp>
        <p:nvSpPr>
          <p:cNvPr id="219349" name="Rectangle 213"/>
          <p:cNvSpPr>
            <a:spLocks noGrp="1" noChangeArrowheads="1"/>
          </p:cNvSpPr>
          <p:nvPr>
            <p:ph type="subTitle" idx="1"/>
          </p:nvPr>
        </p:nvSpPr>
        <p:spPr>
          <a:xfrm>
            <a:off x="682625" y="4633913"/>
            <a:ext cx="5184775" cy="1235075"/>
          </a:xfrm>
        </p:spPr>
        <p:txBody>
          <a:bodyPr/>
          <a:lstStyle>
            <a:lvl1pPr>
              <a:defRPr sz="2000">
                <a:solidFill>
                  <a:srgbClr val="EB0000"/>
                </a:solidFill>
              </a:defRPr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</a:p>
        </p:txBody>
      </p:sp>
      <p:sp>
        <p:nvSpPr>
          <p:cNvPr id="219350" name="Rectangle 214"/>
          <p:cNvSpPr>
            <a:spLocks noGrp="1" noChangeArrowheads="1"/>
          </p:cNvSpPr>
          <p:nvPr>
            <p:ph type="dt" sz="half" idx="2"/>
          </p:nvPr>
        </p:nvSpPr>
        <p:spPr>
          <a:xfrm>
            <a:off x="581025" y="6562213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219351" name="Rectangle 215"/>
          <p:cNvSpPr>
            <a:spLocks noGrp="1" noChangeArrowheads="1"/>
          </p:cNvSpPr>
          <p:nvPr>
            <p:ph type="ftr" sz="quarter" idx="3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219352" name="Rectangle 2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/>
              <a:t>‹#›</a:t>
            </a:fld>
            <a:endParaRPr lang="sv-SE"/>
          </a:p>
        </p:txBody>
      </p:sp>
      <p:pic>
        <p:nvPicPr>
          <p:cNvPr id="2051" name="Picture 3" descr="K:\Grafisk profil\Loggor\vti_logo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536405"/>
            <a:ext cx="2166888" cy="146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Freeform 169"/>
          <p:cNvSpPr>
            <a:spLocks/>
          </p:cNvSpPr>
          <p:nvPr/>
        </p:nvSpPr>
        <p:spPr bwMode="auto">
          <a:xfrm>
            <a:off x="5827713" y="46038"/>
            <a:ext cx="3313113" cy="6780213"/>
          </a:xfrm>
          <a:custGeom>
            <a:avLst/>
            <a:gdLst>
              <a:gd name="T0" fmla="*/ 971 w 1030"/>
              <a:gd name="T1" fmla="*/ 0 h 2107"/>
              <a:gd name="T2" fmla="*/ 262 w 1030"/>
              <a:gd name="T3" fmla="*/ 0 h 2107"/>
              <a:gd name="T4" fmla="*/ 178 w 1030"/>
              <a:gd name="T5" fmla="*/ 2107 h 2107"/>
              <a:gd name="T6" fmla="*/ 971 w 1030"/>
              <a:gd name="T7" fmla="*/ 2107 h 2107"/>
              <a:gd name="T8" fmla="*/ 1030 w 1030"/>
              <a:gd name="T9" fmla="*/ 2048 h 2107"/>
              <a:gd name="T10" fmla="*/ 1030 w 1030"/>
              <a:gd name="T11" fmla="*/ 60 h 2107"/>
              <a:gd name="T12" fmla="*/ 971 w 1030"/>
              <a:gd name="T13" fmla="*/ 0 h 2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0" h="2107">
                <a:moveTo>
                  <a:pt x="971" y="0"/>
                </a:moveTo>
                <a:cubicBezTo>
                  <a:pt x="262" y="0"/>
                  <a:pt x="262" y="0"/>
                  <a:pt x="262" y="0"/>
                </a:cubicBezTo>
                <a:cubicBezTo>
                  <a:pt x="114" y="690"/>
                  <a:pt x="0" y="1339"/>
                  <a:pt x="178" y="2107"/>
                </a:cubicBezTo>
                <a:cubicBezTo>
                  <a:pt x="971" y="2107"/>
                  <a:pt x="971" y="2107"/>
                  <a:pt x="971" y="2107"/>
                </a:cubicBezTo>
                <a:cubicBezTo>
                  <a:pt x="1004" y="2107"/>
                  <a:pt x="1030" y="2080"/>
                  <a:pt x="1030" y="2048"/>
                </a:cubicBezTo>
                <a:cubicBezTo>
                  <a:pt x="1030" y="60"/>
                  <a:pt x="1030" y="60"/>
                  <a:pt x="1030" y="60"/>
                </a:cubicBezTo>
                <a:cubicBezTo>
                  <a:pt x="1030" y="27"/>
                  <a:pt x="1004" y="0"/>
                  <a:pt x="971" y="0"/>
                </a:cubicBezTo>
                <a:close/>
              </a:path>
            </a:pathLst>
          </a:custGeom>
          <a:solidFill>
            <a:srgbClr val="EB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2" name="Picture 171" descr="linjer_v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51" y="0"/>
            <a:ext cx="1654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3" descr="bac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208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3579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35789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3766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50875"/>
            <a:ext cx="8229600" cy="1112838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458788" y="1860550"/>
            <a:ext cx="8229600" cy="4008438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FC3A8-1180-4031-A3BE-754327A3D50B}" type="datetimeFigureOut">
              <a:rPr lang="sv-SE"/>
              <a:pPr>
                <a:defRPr/>
              </a:pPr>
              <a:t>2017-09-13</a:t>
            </a:fld>
            <a:endParaRPr lang="sv-SE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98AC9-FDF3-4D8D-B9E5-C563CC1C185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1574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50875"/>
            <a:ext cx="8229600" cy="1112838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8788" y="1860550"/>
            <a:ext cx="8229600" cy="4008438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9B223-9F73-4593-81CF-833AAC107C84}" type="datetimeFigureOut">
              <a:rPr lang="sv-SE"/>
              <a:pPr>
                <a:defRPr/>
              </a:pPr>
              <a:t>2017-09-13</a:t>
            </a:fld>
            <a:endParaRPr lang="sv-SE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18786-C214-4A61-B3BA-C7C41A257BA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751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348" name="Rectangle 212"/>
          <p:cNvSpPr>
            <a:spLocks noGrp="1" noChangeArrowheads="1"/>
          </p:cNvSpPr>
          <p:nvPr>
            <p:ph type="ctrTitle"/>
          </p:nvPr>
        </p:nvSpPr>
        <p:spPr>
          <a:xfrm>
            <a:off x="682625" y="3159125"/>
            <a:ext cx="5184775" cy="1470025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sv-SE" noProof="0"/>
              <a:t>Klicka här för att ändra format</a:t>
            </a:r>
          </a:p>
        </p:txBody>
      </p:sp>
      <p:sp>
        <p:nvSpPr>
          <p:cNvPr id="219349" name="Rectangle 213"/>
          <p:cNvSpPr>
            <a:spLocks noGrp="1" noChangeArrowheads="1"/>
          </p:cNvSpPr>
          <p:nvPr>
            <p:ph type="subTitle" idx="1"/>
          </p:nvPr>
        </p:nvSpPr>
        <p:spPr>
          <a:xfrm>
            <a:off x="682625" y="4633913"/>
            <a:ext cx="5184775" cy="1235075"/>
          </a:xfrm>
        </p:spPr>
        <p:txBody>
          <a:bodyPr/>
          <a:lstStyle>
            <a:lvl1pPr>
              <a:defRPr sz="2000">
                <a:solidFill>
                  <a:srgbClr val="EB0000"/>
                </a:solidFill>
              </a:defRPr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</a:p>
        </p:txBody>
      </p:sp>
      <p:sp>
        <p:nvSpPr>
          <p:cNvPr id="219350" name="Rectangle 214"/>
          <p:cNvSpPr>
            <a:spLocks noGrp="1" noChangeArrowheads="1"/>
          </p:cNvSpPr>
          <p:nvPr>
            <p:ph type="dt" sz="half" idx="2"/>
          </p:nvPr>
        </p:nvSpPr>
        <p:spPr>
          <a:xfrm>
            <a:off x="581025" y="6562213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>
                <a:solidFill>
                  <a:srgbClr val="FFFFFF"/>
                </a:solidFill>
              </a:rPr>
              <a:pPr/>
              <a:t>2017-09-13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219351" name="Rectangle 215"/>
          <p:cNvSpPr>
            <a:spLocks noGrp="1" noChangeArrowheads="1"/>
          </p:cNvSpPr>
          <p:nvPr>
            <p:ph type="ftr" sz="quarter" idx="3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219352" name="Rectangle 2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pic>
        <p:nvPicPr>
          <p:cNvPr id="2051" name="Picture 3" descr="K:\Grafisk profil\Loggor\vti_logo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536405"/>
            <a:ext cx="2166888" cy="146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Freeform 169"/>
          <p:cNvSpPr>
            <a:spLocks/>
          </p:cNvSpPr>
          <p:nvPr/>
        </p:nvSpPr>
        <p:spPr bwMode="auto">
          <a:xfrm>
            <a:off x="5827713" y="46038"/>
            <a:ext cx="3313113" cy="6780213"/>
          </a:xfrm>
          <a:custGeom>
            <a:avLst/>
            <a:gdLst>
              <a:gd name="T0" fmla="*/ 971 w 1030"/>
              <a:gd name="T1" fmla="*/ 0 h 2107"/>
              <a:gd name="T2" fmla="*/ 262 w 1030"/>
              <a:gd name="T3" fmla="*/ 0 h 2107"/>
              <a:gd name="T4" fmla="*/ 178 w 1030"/>
              <a:gd name="T5" fmla="*/ 2107 h 2107"/>
              <a:gd name="T6" fmla="*/ 971 w 1030"/>
              <a:gd name="T7" fmla="*/ 2107 h 2107"/>
              <a:gd name="T8" fmla="*/ 1030 w 1030"/>
              <a:gd name="T9" fmla="*/ 2048 h 2107"/>
              <a:gd name="T10" fmla="*/ 1030 w 1030"/>
              <a:gd name="T11" fmla="*/ 60 h 2107"/>
              <a:gd name="T12" fmla="*/ 971 w 1030"/>
              <a:gd name="T13" fmla="*/ 0 h 2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0" h="2107">
                <a:moveTo>
                  <a:pt x="971" y="0"/>
                </a:moveTo>
                <a:cubicBezTo>
                  <a:pt x="262" y="0"/>
                  <a:pt x="262" y="0"/>
                  <a:pt x="262" y="0"/>
                </a:cubicBezTo>
                <a:cubicBezTo>
                  <a:pt x="114" y="690"/>
                  <a:pt x="0" y="1339"/>
                  <a:pt x="178" y="2107"/>
                </a:cubicBezTo>
                <a:cubicBezTo>
                  <a:pt x="971" y="2107"/>
                  <a:pt x="971" y="2107"/>
                  <a:pt x="971" y="2107"/>
                </a:cubicBezTo>
                <a:cubicBezTo>
                  <a:pt x="1004" y="2107"/>
                  <a:pt x="1030" y="2080"/>
                  <a:pt x="1030" y="2048"/>
                </a:cubicBezTo>
                <a:cubicBezTo>
                  <a:pt x="1030" y="60"/>
                  <a:pt x="1030" y="60"/>
                  <a:pt x="1030" y="60"/>
                </a:cubicBezTo>
                <a:cubicBezTo>
                  <a:pt x="1030" y="27"/>
                  <a:pt x="1004" y="0"/>
                  <a:pt x="971" y="0"/>
                </a:cubicBezTo>
                <a:close/>
              </a:path>
            </a:pathLst>
          </a:custGeom>
          <a:solidFill>
            <a:srgbClr val="EB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>
              <a:solidFill>
                <a:srgbClr val="4D4D4D"/>
              </a:solidFill>
            </a:endParaRPr>
          </a:p>
        </p:txBody>
      </p:sp>
      <p:pic>
        <p:nvPicPr>
          <p:cNvPr id="52" name="Picture 171" descr="linjer_v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51" y="0"/>
            <a:ext cx="1654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3" descr="bac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064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89582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8788" y="1376771"/>
            <a:ext cx="6634162" cy="4277779"/>
          </a:xfrm>
        </p:spPr>
        <p:txBody>
          <a:bodyPr/>
          <a:lstStyle>
            <a:lvl2pPr marL="0" indent="357188">
              <a:defRPr/>
            </a:lvl2pPr>
            <a:lvl3pPr marL="0" indent="357188">
              <a:defRPr/>
            </a:lvl3pPr>
            <a:lvl4pPr marL="0" indent="357188">
              <a:defRPr/>
            </a:lvl4pPr>
            <a:lvl5pPr marL="0" indent="357188"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>
                <a:solidFill>
                  <a:srgbClr val="FFFFFF"/>
                </a:solidFill>
              </a:rPr>
              <a:pPr/>
              <a:t>2017-09-13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360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93913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43894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>
                <a:solidFill>
                  <a:srgbClr val="FFFFFF"/>
                </a:solidFill>
              </a:rPr>
              <a:pPr/>
              <a:t>2017-09-13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61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8788" y="1297781"/>
            <a:ext cx="3240087" cy="4435475"/>
          </a:xfrm>
        </p:spPr>
        <p:txBody>
          <a:bodyPr/>
          <a:lstStyle>
            <a:lvl1pPr>
              <a:defRPr sz="2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851275" y="1297781"/>
            <a:ext cx="3241675" cy="4435475"/>
          </a:xfrm>
        </p:spPr>
        <p:txBody>
          <a:bodyPr/>
          <a:lstStyle>
            <a:lvl1pPr>
              <a:defRPr sz="2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>
                <a:solidFill>
                  <a:srgbClr val="FFFFFF"/>
                </a:solidFill>
              </a:rPr>
              <a:pPr/>
              <a:t>2017-09-13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89582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832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2795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998538" indent="0">
              <a:buNone/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2795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91928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>
                <a:solidFill>
                  <a:srgbClr val="FFFFFF"/>
                </a:solidFill>
              </a:rPr>
              <a:pPr/>
              <a:t>2017-09-13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89582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0242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>
                <a:solidFill>
                  <a:srgbClr val="FFFFFF"/>
                </a:solidFill>
              </a:rPr>
              <a:pPr/>
              <a:t>2017-09-13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7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89582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8788" y="1376771"/>
            <a:ext cx="6634162" cy="4277779"/>
          </a:xfrm>
        </p:spPr>
        <p:txBody>
          <a:bodyPr/>
          <a:lstStyle>
            <a:lvl2pPr marL="0" indent="357188">
              <a:defRPr/>
            </a:lvl2pPr>
            <a:lvl3pPr marL="0" indent="357188">
              <a:defRPr/>
            </a:lvl3pPr>
            <a:lvl4pPr marL="0" indent="357188">
              <a:defRPr/>
            </a:lvl4pPr>
            <a:lvl5pPr marL="0" indent="357188"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7162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>
                <a:solidFill>
                  <a:srgbClr val="FFFFFF"/>
                </a:solidFill>
              </a:rPr>
              <a:pPr/>
              <a:t>2017-09-13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630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10427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10427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266329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>
                <a:solidFill>
                  <a:srgbClr val="FFFFFF"/>
                </a:solidFill>
              </a:rPr>
              <a:pPr/>
              <a:t>2017-09-13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467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52977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10993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86449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>
                <a:solidFill>
                  <a:srgbClr val="FFFFFF"/>
                </a:solidFill>
              </a:rPr>
              <a:pPr/>
              <a:t>2017-09-13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299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>
                <a:solidFill>
                  <a:srgbClr val="FFFFFF"/>
                </a:solidFill>
              </a:rPr>
              <a:pPr/>
              <a:t>2017-09-13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270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3579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35789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>
                <a:solidFill>
                  <a:srgbClr val="FFFFFF"/>
                </a:solidFill>
              </a:rPr>
              <a:pPr/>
              <a:t>2017-09-13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2067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50875"/>
            <a:ext cx="8229600" cy="1112838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458788" y="1860550"/>
            <a:ext cx="8229600" cy="4008438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FC3A8-1180-4031-A3BE-754327A3D50B}" type="datetimeFigureOut">
              <a:rPr lang="sv-SE">
                <a:solidFill>
                  <a:srgbClr val="FFFFFF"/>
                </a:solidFill>
              </a:rPr>
              <a:pPr>
                <a:defRPr/>
              </a:pPr>
              <a:t>2017-09-13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98AC9-FDF3-4D8D-B9E5-C563CC1C185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4253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50875"/>
            <a:ext cx="8229600" cy="1112838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8788" y="1860550"/>
            <a:ext cx="8229600" cy="4008438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9B223-9F73-4593-81CF-833AAC107C84}" type="datetimeFigureOut">
              <a:rPr lang="sv-SE">
                <a:solidFill>
                  <a:srgbClr val="FFFFFF"/>
                </a:solidFill>
              </a:rPr>
              <a:pPr>
                <a:defRPr/>
              </a:pPr>
              <a:t>2017-09-13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18786-C214-4A61-B3BA-C7C41A257BA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6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93913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43894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184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8788" y="1297781"/>
            <a:ext cx="3240087" cy="4435475"/>
          </a:xfrm>
        </p:spPr>
        <p:txBody>
          <a:bodyPr/>
          <a:lstStyle>
            <a:lvl1pPr>
              <a:defRPr sz="2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851275" y="1297781"/>
            <a:ext cx="3241675" cy="4435475"/>
          </a:xfrm>
        </p:spPr>
        <p:txBody>
          <a:bodyPr/>
          <a:lstStyle>
            <a:lvl1pPr>
              <a:defRPr sz="2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89582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163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2795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998538" indent="0">
              <a:buNone/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2795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91928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89582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30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588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353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10427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10427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266329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285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52977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10993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86449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81025" y="6574088"/>
            <a:ext cx="1020763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49CAF-65B8-40E9-BB70-E8002F1B4BE8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2263775" y="6562213"/>
            <a:ext cx="2895600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627188" y="6562213"/>
            <a:ext cx="614362" cy="204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7389C-1D03-4AE8-9348-8704AF456B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556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" y="6408000"/>
            <a:ext cx="9108504" cy="450000"/>
          </a:xfrm>
          <a:prstGeom prst="rect">
            <a:avLst/>
          </a:prstGeom>
          <a:solidFill>
            <a:srgbClr val="EB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h="10795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181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1140" y="1556792"/>
            <a:ext cx="8058943" cy="430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18125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227930"/>
            <a:ext cx="8060531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9714" y="6536581"/>
            <a:ext cx="1020763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86C49CAF-65B8-40E9-BB70-E8002F1B4BE8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2464" y="6536581"/>
            <a:ext cx="2895600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5877" y="6536581"/>
            <a:ext cx="614362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BE87389C-1D03-4AE8-9348-8704AF456BDF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/>
          <p:cNvSpPr/>
          <p:nvPr/>
        </p:nvSpPr>
        <p:spPr bwMode="auto">
          <a:xfrm>
            <a:off x="7164288" y="6373454"/>
            <a:ext cx="1435795" cy="51193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2" name="Group 6"/>
          <p:cNvGrpSpPr>
            <a:grpSpLocks noChangeAspect="1"/>
          </p:cNvGrpSpPr>
          <p:nvPr/>
        </p:nvGrpSpPr>
        <p:grpSpPr bwMode="auto">
          <a:xfrm>
            <a:off x="7643212" y="6399368"/>
            <a:ext cx="477946" cy="342000"/>
            <a:chOff x="1536" y="-903"/>
            <a:chExt cx="876" cy="589"/>
          </a:xfrm>
        </p:grpSpPr>
        <p:sp>
          <p:nvSpPr>
            <p:cNvPr id="23" name="Freeform 7"/>
            <p:cNvSpPr>
              <a:spLocks/>
            </p:cNvSpPr>
            <p:nvPr/>
          </p:nvSpPr>
          <p:spPr bwMode="black">
            <a:xfrm>
              <a:off x="1536" y="-753"/>
              <a:ext cx="435" cy="439"/>
            </a:xfrm>
            <a:custGeom>
              <a:avLst/>
              <a:gdLst>
                <a:gd name="T0" fmla="*/ 838 w 870"/>
                <a:gd name="T1" fmla="*/ 0 h 879"/>
                <a:gd name="T2" fmla="*/ 656 w 870"/>
                <a:gd name="T3" fmla="*/ 0 h 879"/>
                <a:gd name="T4" fmla="*/ 654 w 870"/>
                <a:gd name="T5" fmla="*/ 4 h 879"/>
                <a:gd name="T6" fmla="*/ 649 w 870"/>
                <a:gd name="T7" fmla="*/ 17 h 879"/>
                <a:gd name="T8" fmla="*/ 642 w 870"/>
                <a:gd name="T9" fmla="*/ 38 h 879"/>
                <a:gd name="T10" fmla="*/ 632 w 870"/>
                <a:gd name="T11" fmla="*/ 65 h 879"/>
                <a:gd name="T12" fmla="*/ 620 w 870"/>
                <a:gd name="T13" fmla="*/ 97 h 879"/>
                <a:gd name="T14" fmla="*/ 605 w 870"/>
                <a:gd name="T15" fmla="*/ 132 h 879"/>
                <a:gd name="T16" fmla="*/ 592 w 870"/>
                <a:gd name="T17" fmla="*/ 172 h 879"/>
                <a:gd name="T18" fmla="*/ 575 w 870"/>
                <a:gd name="T19" fmla="*/ 216 h 879"/>
                <a:gd name="T20" fmla="*/ 558 w 870"/>
                <a:gd name="T21" fmla="*/ 260 h 879"/>
                <a:gd name="T22" fmla="*/ 541 w 870"/>
                <a:gd name="T23" fmla="*/ 306 h 879"/>
                <a:gd name="T24" fmla="*/ 524 w 870"/>
                <a:gd name="T25" fmla="*/ 351 h 879"/>
                <a:gd name="T26" fmla="*/ 507 w 870"/>
                <a:gd name="T27" fmla="*/ 397 h 879"/>
                <a:gd name="T28" fmla="*/ 492 w 870"/>
                <a:gd name="T29" fmla="*/ 439 h 879"/>
                <a:gd name="T30" fmla="*/ 477 w 870"/>
                <a:gd name="T31" fmla="*/ 478 h 879"/>
                <a:gd name="T32" fmla="*/ 464 w 870"/>
                <a:gd name="T33" fmla="*/ 515 h 879"/>
                <a:gd name="T34" fmla="*/ 452 w 870"/>
                <a:gd name="T35" fmla="*/ 545 h 879"/>
                <a:gd name="T36" fmla="*/ 442 w 870"/>
                <a:gd name="T37" fmla="*/ 570 h 879"/>
                <a:gd name="T38" fmla="*/ 435 w 870"/>
                <a:gd name="T39" fmla="*/ 589 h 879"/>
                <a:gd name="T40" fmla="*/ 428 w 870"/>
                <a:gd name="T41" fmla="*/ 570 h 879"/>
                <a:gd name="T42" fmla="*/ 418 w 870"/>
                <a:gd name="T43" fmla="*/ 545 h 879"/>
                <a:gd name="T44" fmla="*/ 408 w 870"/>
                <a:gd name="T45" fmla="*/ 515 h 879"/>
                <a:gd name="T46" fmla="*/ 394 w 870"/>
                <a:gd name="T47" fmla="*/ 478 h 879"/>
                <a:gd name="T48" fmla="*/ 379 w 870"/>
                <a:gd name="T49" fmla="*/ 439 h 879"/>
                <a:gd name="T50" fmla="*/ 362 w 870"/>
                <a:gd name="T51" fmla="*/ 397 h 879"/>
                <a:gd name="T52" fmla="*/ 346 w 870"/>
                <a:gd name="T53" fmla="*/ 351 h 879"/>
                <a:gd name="T54" fmla="*/ 329 w 870"/>
                <a:gd name="T55" fmla="*/ 306 h 879"/>
                <a:gd name="T56" fmla="*/ 312 w 870"/>
                <a:gd name="T57" fmla="*/ 260 h 879"/>
                <a:gd name="T58" fmla="*/ 295 w 870"/>
                <a:gd name="T59" fmla="*/ 216 h 879"/>
                <a:gd name="T60" fmla="*/ 278 w 870"/>
                <a:gd name="T61" fmla="*/ 172 h 879"/>
                <a:gd name="T62" fmla="*/ 263 w 870"/>
                <a:gd name="T63" fmla="*/ 132 h 879"/>
                <a:gd name="T64" fmla="*/ 249 w 870"/>
                <a:gd name="T65" fmla="*/ 97 h 879"/>
                <a:gd name="T66" fmla="*/ 238 w 870"/>
                <a:gd name="T67" fmla="*/ 65 h 879"/>
                <a:gd name="T68" fmla="*/ 228 w 870"/>
                <a:gd name="T69" fmla="*/ 38 h 879"/>
                <a:gd name="T70" fmla="*/ 221 w 870"/>
                <a:gd name="T71" fmla="*/ 17 h 879"/>
                <a:gd name="T72" fmla="*/ 216 w 870"/>
                <a:gd name="T73" fmla="*/ 4 h 879"/>
                <a:gd name="T74" fmla="*/ 214 w 870"/>
                <a:gd name="T75" fmla="*/ 0 h 879"/>
                <a:gd name="T76" fmla="*/ 0 w 870"/>
                <a:gd name="T77" fmla="*/ 0 h 879"/>
                <a:gd name="T78" fmla="*/ 295 w 870"/>
                <a:gd name="T79" fmla="*/ 779 h 879"/>
                <a:gd name="T80" fmla="*/ 312 w 870"/>
                <a:gd name="T81" fmla="*/ 815 h 879"/>
                <a:gd name="T82" fmla="*/ 330 w 870"/>
                <a:gd name="T83" fmla="*/ 842 h 879"/>
                <a:gd name="T84" fmla="*/ 352 w 870"/>
                <a:gd name="T85" fmla="*/ 860 h 879"/>
                <a:gd name="T86" fmla="*/ 378 w 870"/>
                <a:gd name="T87" fmla="*/ 870 h 879"/>
                <a:gd name="T88" fmla="*/ 405 w 870"/>
                <a:gd name="T89" fmla="*/ 877 h 879"/>
                <a:gd name="T90" fmla="*/ 433 w 870"/>
                <a:gd name="T91" fmla="*/ 879 h 879"/>
                <a:gd name="T92" fmla="*/ 464 w 870"/>
                <a:gd name="T93" fmla="*/ 877 h 879"/>
                <a:gd name="T94" fmla="*/ 491 w 870"/>
                <a:gd name="T95" fmla="*/ 870 h 879"/>
                <a:gd name="T96" fmla="*/ 516 w 870"/>
                <a:gd name="T97" fmla="*/ 860 h 879"/>
                <a:gd name="T98" fmla="*/ 536 w 870"/>
                <a:gd name="T99" fmla="*/ 842 h 879"/>
                <a:gd name="T100" fmla="*/ 556 w 870"/>
                <a:gd name="T101" fmla="*/ 815 h 879"/>
                <a:gd name="T102" fmla="*/ 573 w 870"/>
                <a:gd name="T103" fmla="*/ 779 h 879"/>
                <a:gd name="T104" fmla="*/ 870 w 870"/>
                <a:gd name="T105" fmla="*/ 0 h 879"/>
                <a:gd name="T106" fmla="*/ 838 w 870"/>
                <a:gd name="T107" fmla="*/ 0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70" h="879">
                  <a:moveTo>
                    <a:pt x="838" y="0"/>
                  </a:moveTo>
                  <a:lnTo>
                    <a:pt x="656" y="0"/>
                  </a:lnTo>
                  <a:lnTo>
                    <a:pt x="654" y="4"/>
                  </a:lnTo>
                  <a:lnTo>
                    <a:pt x="649" y="17"/>
                  </a:lnTo>
                  <a:lnTo>
                    <a:pt x="642" y="38"/>
                  </a:lnTo>
                  <a:lnTo>
                    <a:pt x="632" y="65"/>
                  </a:lnTo>
                  <a:lnTo>
                    <a:pt x="620" y="97"/>
                  </a:lnTo>
                  <a:lnTo>
                    <a:pt x="605" y="132"/>
                  </a:lnTo>
                  <a:lnTo>
                    <a:pt x="592" y="172"/>
                  </a:lnTo>
                  <a:lnTo>
                    <a:pt x="575" y="216"/>
                  </a:lnTo>
                  <a:lnTo>
                    <a:pt x="558" y="260"/>
                  </a:lnTo>
                  <a:lnTo>
                    <a:pt x="541" y="306"/>
                  </a:lnTo>
                  <a:lnTo>
                    <a:pt x="524" y="351"/>
                  </a:lnTo>
                  <a:lnTo>
                    <a:pt x="507" y="397"/>
                  </a:lnTo>
                  <a:lnTo>
                    <a:pt x="492" y="439"/>
                  </a:lnTo>
                  <a:lnTo>
                    <a:pt x="477" y="478"/>
                  </a:lnTo>
                  <a:lnTo>
                    <a:pt x="464" y="515"/>
                  </a:lnTo>
                  <a:lnTo>
                    <a:pt x="452" y="545"/>
                  </a:lnTo>
                  <a:lnTo>
                    <a:pt x="442" y="570"/>
                  </a:lnTo>
                  <a:lnTo>
                    <a:pt x="435" y="589"/>
                  </a:lnTo>
                  <a:lnTo>
                    <a:pt x="428" y="570"/>
                  </a:lnTo>
                  <a:lnTo>
                    <a:pt x="418" y="545"/>
                  </a:lnTo>
                  <a:lnTo>
                    <a:pt x="408" y="515"/>
                  </a:lnTo>
                  <a:lnTo>
                    <a:pt x="394" y="478"/>
                  </a:lnTo>
                  <a:lnTo>
                    <a:pt x="379" y="439"/>
                  </a:lnTo>
                  <a:lnTo>
                    <a:pt x="362" y="397"/>
                  </a:lnTo>
                  <a:lnTo>
                    <a:pt x="346" y="351"/>
                  </a:lnTo>
                  <a:lnTo>
                    <a:pt x="329" y="306"/>
                  </a:lnTo>
                  <a:lnTo>
                    <a:pt x="312" y="260"/>
                  </a:lnTo>
                  <a:lnTo>
                    <a:pt x="295" y="216"/>
                  </a:lnTo>
                  <a:lnTo>
                    <a:pt x="278" y="172"/>
                  </a:lnTo>
                  <a:lnTo>
                    <a:pt x="263" y="132"/>
                  </a:lnTo>
                  <a:lnTo>
                    <a:pt x="249" y="97"/>
                  </a:lnTo>
                  <a:lnTo>
                    <a:pt x="238" y="65"/>
                  </a:lnTo>
                  <a:lnTo>
                    <a:pt x="228" y="38"/>
                  </a:lnTo>
                  <a:lnTo>
                    <a:pt x="221" y="17"/>
                  </a:lnTo>
                  <a:lnTo>
                    <a:pt x="216" y="4"/>
                  </a:lnTo>
                  <a:lnTo>
                    <a:pt x="214" y="0"/>
                  </a:lnTo>
                  <a:lnTo>
                    <a:pt x="0" y="0"/>
                  </a:lnTo>
                  <a:lnTo>
                    <a:pt x="295" y="779"/>
                  </a:lnTo>
                  <a:lnTo>
                    <a:pt x="312" y="815"/>
                  </a:lnTo>
                  <a:lnTo>
                    <a:pt x="330" y="842"/>
                  </a:lnTo>
                  <a:lnTo>
                    <a:pt x="352" y="860"/>
                  </a:lnTo>
                  <a:lnTo>
                    <a:pt x="378" y="870"/>
                  </a:lnTo>
                  <a:lnTo>
                    <a:pt x="405" y="877"/>
                  </a:lnTo>
                  <a:lnTo>
                    <a:pt x="433" y="879"/>
                  </a:lnTo>
                  <a:lnTo>
                    <a:pt x="464" y="877"/>
                  </a:lnTo>
                  <a:lnTo>
                    <a:pt x="491" y="870"/>
                  </a:lnTo>
                  <a:lnTo>
                    <a:pt x="516" y="860"/>
                  </a:lnTo>
                  <a:lnTo>
                    <a:pt x="536" y="842"/>
                  </a:lnTo>
                  <a:lnTo>
                    <a:pt x="556" y="815"/>
                  </a:lnTo>
                  <a:lnTo>
                    <a:pt x="573" y="779"/>
                  </a:lnTo>
                  <a:lnTo>
                    <a:pt x="870" y="0"/>
                  </a:lnTo>
                  <a:lnTo>
                    <a:pt x="838" y="0"/>
                  </a:lnTo>
                  <a:close/>
                </a:path>
              </a:pathLst>
            </a:custGeom>
            <a:solidFill>
              <a:srgbClr val="EA0D0A"/>
            </a:solidFill>
            <a:ln w="0">
              <a:solidFill>
                <a:srgbClr val="EA0D0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4" name="Freeform 8"/>
            <p:cNvSpPr>
              <a:spLocks/>
            </p:cNvSpPr>
            <p:nvPr/>
          </p:nvSpPr>
          <p:spPr bwMode="black">
            <a:xfrm>
              <a:off x="2009" y="-857"/>
              <a:ext cx="247" cy="543"/>
            </a:xfrm>
            <a:custGeom>
              <a:avLst/>
              <a:gdLst>
                <a:gd name="T0" fmla="*/ 0 w 496"/>
                <a:gd name="T1" fmla="*/ 0 h 1086"/>
                <a:gd name="T2" fmla="*/ 3 w 496"/>
                <a:gd name="T3" fmla="*/ 852 h 1086"/>
                <a:gd name="T4" fmla="*/ 32 w 496"/>
                <a:gd name="T5" fmla="*/ 949 h 1086"/>
                <a:gd name="T6" fmla="*/ 88 w 496"/>
                <a:gd name="T7" fmla="*/ 1024 h 1086"/>
                <a:gd name="T8" fmla="*/ 167 w 496"/>
                <a:gd name="T9" fmla="*/ 1069 h 1086"/>
                <a:gd name="T10" fmla="*/ 268 w 496"/>
                <a:gd name="T11" fmla="*/ 1086 h 1086"/>
                <a:gd name="T12" fmla="*/ 496 w 496"/>
                <a:gd name="T13" fmla="*/ 895 h 1086"/>
                <a:gd name="T14" fmla="*/ 258 w 496"/>
                <a:gd name="T15" fmla="*/ 894 h 1086"/>
                <a:gd name="T16" fmla="*/ 216 w 496"/>
                <a:gd name="T17" fmla="*/ 879 h 1086"/>
                <a:gd name="T18" fmla="*/ 199 w 496"/>
                <a:gd name="T19" fmla="*/ 841 h 1086"/>
                <a:gd name="T20" fmla="*/ 197 w 496"/>
                <a:gd name="T21" fmla="*/ 808 h 1086"/>
                <a:gd name="T22" fmla="*/ 197 w 496"/>
                <a:gd name="T23" fmla="*/ 762 h 1086"/>
                <a:gd name="T24" fmla="*/ 197 w 496"/>
                <a:gd name="T25" fmla="*/ 688 h 1086"/>
                <a:gd name="T26" fmla="*/ 197 w 496"/>
                <a:gd name="T27" fmla="*/ 597 h 1086"/>
                <a:gd name="T28" fmla="*/ 197 w 496"/>
                <a:gd name="T29" fmla="*/ 509 h 1086"/>
                <a:gd name="T30" fmla="*/ 197 w 496"/>
                <a:gd name="T31" fmla="*/ 437 h 1086"/>
                <a:gd name="T32" fmla="*/ 197 w 496"/>
                <a:gd name="T33" fmla="*/ 398 h 1086"/>
                <a:gd name="T34" fmla="*/ 236 w 496"/>
                <a:gd name="T35" fmla="*/ 398 h 1086"/>
                <a:gd name="T36" fmla="*/ 304 w 496"/>
                <a:gd name="T37" fmla="*/ 398 h 1086"/>
                <a:gd name="T38" fmla="*/ 380 w 496"/>
                <a:gd name="T39" fmla="*/ 398 h 1086"/>
                <a:gd name="T40" fmla="*/ 447 w 496"/>
                <a:gd name="T41" fmla="*/ 398 h 1086"/>
                <a:gd name="T42" fmla="*/ 489 w 496"/>
                <a:gd name="T43" fmla="*/ 398 h 1086"/>
                <a:gd name="T44" fmla="*/ 496 w 496"/>
                <a:gd name="T45" fmla="*/ 207 h 1086"/>
                <a:gd name="T46" fmla="*/ 472 w 496"/>
                <a:gd name="T47" fmla="*/ 207 h 1086"/>
                <a:gd name="T48" fmla="*/ 415 w 496"/>
                <a:gd name="T49" fmla="*/ 207 h 1086"/>
                <a:gd name="T50" fmla="*/ 341 w 496"/>
                <a:gd name="T51" fmla="*/ 207 h 1086"/>
                <a:gd name="T52" fmla="*/ 268 w 496"/>
                <a:gd name="T53" fmla="*/ 207 h 1086"/>
                <a:gd name="T54" fmla="*/ 213 w 496"/>
                <a:gd name="T55" fmla="*/ 207 h 1086"/>
                <a:gd name="T56" fmla="*/ 197 w 496"/>
                <a:gd name="T57" fmla="*/ 192 h 1086"/>
                <a:gd name="T58" fmla="*/ 197 w 496"/>
                <a:gd name="T59" fmla="*/ 138 h 1086"/>
                <a:gd name="T60" fmla="*/ 197 w 496"/>
                <a:gd name="T61" fmla="*/ 76 h 1086"/>
                <a:gd name="T62" fmla="*/ 197 w 496"/>
                <a:gd name="T63" fmla="*/ 22 h 1086"/>
                <a:gd name="T64" fmla="*/ 197 w 496"/>
                <a:gd name="T65" fmla="*/ 0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6" h="1086">
                  <a:moveTo>
                    <a:pt x="175" y="0"/>
                  </a:moveTo>
                  <a:lnTo>
                    <a:pt x="0" y="0"/>
                  </a:lnTo>
                  <a:lnTo>
                    <a:pt x="0" y="794"/>
                  </a:lnTo>
                  <a:lnTo>
                    <a:pt x="3" y="852"/>
                  </a:lnTo>
                  <a:lnTo>
                    <a:pt x="15" y="904"/>
                  </a:lnTo>
                  <a:lnTo>
                    <a:pt x="32" y="949"/>
                  </a:lnTo>
                  <a:lnTo>
                    <a:pt x="57" y="990"/>
                  </a:lnTo>
                  <a:lnTo>
                    <a:pt x="88" y="1024"/>
                  </a:lnTo>
                  <a:lnTo>
                    <a:pt x="125" y="1050"/>
                  </a:lnTo>
                  <a:lnTo>
                    <a:pt x="167" y="1069"/>
                  </a:lnTo>
                  <a:lnTo>
                    <a:pt x="216" y="1081"/>
                  </a:lnTo>
                  <a:lnTo>
                    <a:pt x="268" y="1086"/>
                  </a:lnTo>
                  <a:lnTo>
                    <a:pt x="496" y="1086"/>
                  </a:lnTo>
                  <a:lnTo>
                    <a:pt x="496" y="895"/>
                  </a:lnTo>
                  <a:lnTo>
                    <a:pt x="290" y="895"/>
                  </a:lnTo>
                  <a:lnTo>
                    <a:pt x="258" y="894"/>
                  </a:lnTo>
                  <a:lnTo>
                    <a:pt x="234" y="889"/>
                  </a:lnTo>
                  <a:lnTo>
                    <a:pt x="216" y="879"/>
                  </a:lnTo>
                  <a:lnTo>
                    <a:pt x="206" y="863"/>
                  </a:lnTo>
                  <a:lnTo>
                    <a:pt x="199" y="841"/>
                  </a:lnTo>
                  <a:lnTo>
                    <a:pt x="197" y="814"/>
                  </a:lnTo>
                  <a:lnTo>
                    <a:pt x="197" y="808"/>
                  </a:lnTo>
                  <a:lnTo>
                    <a:pt x="197" y="789"/>
                  </a:lnTo>
                  <a:lnTo>
                    <a:pt x="197" y="762"/>
                  </a:lnTo>
                  <a:lnTo>
                    <a:pt x="197" y="727"/>
                  </a:lnTo>
                  <a:lnTo>
                    <a:pt x="197" y="688"/>
                  </a:lnTo>
                  <a:lnTo>
                    <a:pt x="197" y="642"/>
                  </a:lnTo>
                  <a:lnTo>
                    <a:pt x="197" y="597"/>
                  </a:lnTo>
                  <a:lnTo>
                    <a:pt x="197" y="553"/>
                  </a:lnTo>
                  <a:lnTo>
                    <a:pt x="197" y="509"/>
                  </a:lnTo>
                  <a:lnTo>
                    <a:pt x="197" y="470"/>
                  </a:lnTo>
                  <a:lnTo>
                    <a:pt x="197" y="437"/>
                  </a:lnTo>
                  <a:lnTo>
                    <a:pt x="197" y="413"/>
                  </a:lnTo>
                  <a:lnTo>
                    <a:pt x="197" y="398"/>
                  </a:lnTo>
                  <a:lnTo>
                    <a:pt x="213" y="398"/>
                  </a:lnTo>
                  <a:lnTo>
                    <a:pt x="236" y="398"/>
                  </a:lnTo>
                  <a:lnTo>
                    <a:pt x="268" y="398"/>
                  </a:lnTo>
                  <a:lnTo>
                    <a:pt x="304" y="398"/>
                  </a:lnTo>
                  <a:lnTo>
                    <a:pt x="341" y="398"/>
                  </a:lnTo>
                  <a:lnTo>
                    <a:pt x="380" y="398"/>
                  </a:lnTo>
                  <a:lnTo>
                    <a:pt x="415" y="398"/>
                  </a:lnTo>
                  <a:lnTo>
                    <a:pt x="447" y="398"/>
                  </a:lnTo>
                  <a:lnTo>
                    <a:pt x="472" y="398"/>
                  </a:lnTo>
                  <a:lnTo>
                    <a:pt x="489" y="398"/>
                  </a:lnTo>
                  <a:lnTo>
                    <a:pt x="496" y="398"/>
                  </a:lnTo>
                  <a:lnTo>
                    <a:pt x="496" y="207"/>
                  </a:lnTo>
                  <a:lnTo>
                    <a:pt x="489" y="207"/>
                  </a:lnTo>
                  <a:lnTo>
                    <a:pt x="472" y="207"/>
                  </a:lnTo>
                  <a:lnTo>
                    <a:pt x="447" y="207"/>
                  </a:lnTo>
                  <a:lnTo>
                    <a:pt x="415" y="207"/>
                  </a:lnTo>
                  <a:lnTo>
                    <a:pt x="380" y="207"/>
                  </a:lnTo>
                  <a:lnTo>
                    <a:pt x="341" y="207"/>
                  </a:lnTo>
                  <a:lnTo>
                    <a:pt x="304" y="207"/>
                  </a:lnTo>
                  <a:lnTo>
                    <a:pt x="268" y="207"/>
                  </a:lnTo>
                  <a:lnTo>
                    <a:pt x="236" y="207"/>
                  </a:lnTo>
                  <a:lnTo>
                    <a:pt x="213" y="207"/>
                  </a:lnTo>
                  <a:lnTo>
                    <a:pt x="197" y="207"/>
                  </a:lnTo>
                  <a:lnTo>
                    <a:pt x="197" y="192"/>
                  </a:lnTo>
                  <a:lnTo>
                    <a:pt x="197" y="167"/>
                  </a:lnTo>
                  <a:lnTo>
                    <a:pt x="197" y="138"/>
                  </a:lnTo>
                  <a:lnTo>
                    <a:pt x="197" y="106"/>
                  </a:lnTo>
                  <a:lnTo>
                    <a:pt x="197" y="76"/>
                  </a:lnTo>
                  <a:lnTo>
                    <a:pt x="197" y="46"/>
                  </a:lnTo>
                  <a:lnTo>
                    <a:pt x="197" y="22"/>
                  </a:lnTo>
                  <a:lnTo>
                    <a:pt x="197" y="5"/>
                  </a:lnTo>
                  <a:lnTo>
                    <a:pt x="197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EA0D0A"/>
            </a:solidFill>
            <a:ln w="0">
              <a:solidFill>
                <a:srgbClr val="EA0D0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black">
            <a:xfrm>
              <a:off x="2298" y="-903"/>
              <a:ext cx="114" cy="113"/>
            </a:xfrm>
            <a:custGeom>
              <a:avLst/>
              <a:gdLst>
                <a:gd name="T0" fmla="*/ 0 w 228"/>
                <a:gd name="T1" fmla="*/ 113 h 228"/>
                <a:gd name="T2" fmla="*/ 4 w 228"/>
                <a:gd name="T3" fmla="*/ 137 h 228"/>
                <a:gd name="T4" fmla="*/ 11 w 228"/>
                <a:gd name="T5" fmla="*/ 161 h 228"/>
                <a:gd name="T6" fmla="*/ 22 w 228"/>
                <a:gd name="T7" fmla="*/ 182 h 228"/>
                <a:gd name="T8" fmla="*/ 39 w 228"/>
                <a:gd name="T9" fmla="*/ 201 h 228"/>
                <a:gd name="T10" fmla="*/ 59 w 228"/>
                <a:gd name="T11" fmla="*/ 214 h 228"/>
                <a:gd name="T12" fmla="*/ 85 w 228"/>
                <a:gd name="T13" fmla="*/ 225 h 228"/>
                <a:gd name="T14" fmla="*/ 115 w 228"/>
                <a:gd name="T15" fmla="*/ 228 h 228"/>
                <a:gd name="T16" fmla="*/ 144 w 228"/>
                <a:gd name="T17" fmla="*/ 225 h 228"/>
                <a:gd name="T18" fmla="*/ 169 w 228"/>
                <a:gd name="T19" fmla="*/ 214 h 228"/>
                <a:gd name="T20" fmla="*/ 191 w 228"/>
                <a:gd name="T21" fmla="*/ 201 h 228"/>
                <a:gd name="T22" fmla="*/ 208 w 228"/>
                <a:gd name="T23" fmla="*/ 182 h 228"/>
                <a:gd name="T24" fmla="*/ 220 w 228"/>
                <a:gd name="T25" fmla="*/ 161 h 228"/>
                <a:gd name="T26" fmla="*/ 226 w 228"/>
                <a:gd name="T27" fmla="*/ 137 h 228"/>
                <a:gd name="T28" fmla="*/ 228 w 228"/>
                <a:gd name="T29" fmla="*/ 113 h 228"/>
                <a:gd name="T30" fmla="*/ 226 w 228"/>
                <a:gd name="T31" fmla="*/ 90 h 228"/>
                <a:gd name="T32" fmla="*/ 220 w 228"/>
                <a:gd name="T33" fmla="*/ 68 h 228"/>
                <a:gd name="T34" fmla="*/ 208 w 228"/>
                <a:gd name="T35" fmla="*/ 46 h 228"/>
                <a:gd name="T36" fmla="*/ 191 w 228"/>
                <a:gd name="T37" fmla="*/ 27 h 228"/>
                <a:gd name="T38" fmla="*/ 169 w 228"/>
                <a:gd name="T39" fmla="*/ 14 h 228"/>
                <a:gd name="T40" fmla="*/ 144 w 228"/>
                <a:gd name="T41" fmla="*/ 4 h 228"/>
                <a:gd name="T42" fmla="*/ 115 w 228"/>
                <a:gd name="T43" fmla="*/ 0 h 228"/>
                <a:gd name="T44" fmla="*/ 85 w 228"/>
                <a:gd name="T45" fmla="*/ 4 h 228"/>
                <a:gd name="T46" fmla="*/ 59 w 228"/>
                <a:gd name="T47" fmla="*/ 14 h 228"/>
                <a:gd name="T48" fmla="*/ 39 w 228"/>
                <a:gd name="T49" fmla="*/ 27 h 228"/>
                <a:gd name="T50" fmla="*/ 22 w 228"/>
                <a:gd name="T51" fmla="*/ 46 h 228"/>
                <a:gd name="T52" fmla="*/ 11 w 228"/>
                <a:gd name="T53" fmla="*/ 68 h 228"/>
                <a:gd name="T54" fmla="*/ 4 w 228"/>
                <a:gd name="T55" fmla="*/ 90 h 228"/>
                <a:gd name="T56" fmla="*/ 0 w 228"/>
                <a:gd name="T57" fmla="*/ 11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8" h="228">
                  <a:moveTo>
                    <a:pt x="0" y="113"/>
                  </a:moveTo>
                  <a:lnTo>
                    <a:pt x="4" y="137"/>
                  </a:lnTo>
                  <a:lnTo>
                    <a:pt x="11" y="161"/>
                  </a:lnTo>
                  <a:lnTo>
                    <a:pt x="22" y="182"/>
                  </a:lnTo>
                  <a:lnTo>
                    <a:pt x="39" y="201"/>
                  </a:lnTo>
                  <a:lnTo>
                    <a:pt x="59" y="214"/>
                  </a:lnTo>
                  <a:lnTo>
                    <a:pt x="85" y="225"/>
                  </a:lnTo>
                  <a:lnTo>
                    <a:pt x="115" y="228"/>
                  </a:lnTo>
                  <a:lnTo>
                    <a:pt x="144" y="225"/>
                  </a:lnTo>
                  <a:lnTo>
                    <a:pt x="169" y="214"/>
                  </a:lnTo>
                  <a:lnTo>
                    <a:pt x="191" y="201"/>
                  </a:lnTo>
                  <a:lnTo>
                    <a:pt x="208" y="182"/>
                  </a:lnTo>
                  <a:lnTo>
                    <a:pt x="220" y="161"/>
                  </a:lnTo>
                  <a:lnTo>
                    <a:pt x="226" y="137"/>
                  </a:lnTo>
                  <a:lnTo>
                    <a:pt x="228" y="113"/>
                  </a:lnTo>
                  <a:lnTo>
                    <a:pt x="226" y="90"/>
                  </a:lnTo>
                  <a:lnTo>
                    <a:pt x="220" y="68"/>
                  </a:lnTo>
                  <a:lnTo>
                    <a:pt x="208" y="46"/>
                  </a:lnTo>
                  <a:lnTo>
                    <a:pt x="191" y="27"/>
                  </a:lnTo>
                  <a:lnTo>
                    <a:pt x="169" y="14"/>
                  </a:lnTo>
                  <a:lnTo>
                    <a:pt x="144" y="4"/>
                  </a:lnTo>
                  <a:lnTo>
                    <a:pt x="115" y="0"/>
                  </a:lnTo>
                  <a:lnTo>
                    <a:pt x="85" y="4"/>
                  </a:lnTo>
                  <a:lnTo>
                    <a:pt x="59" y="14"/>
                  </a:lnTo>
                  <a:lnTo>
                    <a:pt x="39" y="27"/>
                  </a:lnTo>
                  <a:lnTo>
                    <a:pt x="22" y="46"/>
                  </a:lnTo>
                  <a:lnTo>
                    <a:pt x="11" y="68"/>
                  </a:lnTo>
                  <a:lnTo>
                    <a:pt x="4" y="90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EA0D0A"/>
            </a:solidFill>
            <a:ln w="0">
              <a:solidFill>
                <a:srgbClr val="EA0D0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6" name="Freeform 10"/>
            <p:cNvSpPr>
              <a:spLocks/>
            </p:cNvSpPr>
            <p:nvPr/>
          </p:nvSpPr>
          <p:spPr bwMode="black">
            <a:xfrm>
              <a:off x="2306" y="-753"/>
              <a:ext cx="98" cy="439"/>
            </a:xfrm>
            <a:custGeom>
              <a:avLst/>
              <a:gdLst>
                <a:gd name="T0" fmla="*/ 174 w 196"/>
                <a:gd name="T1" fmla="*/ 0 h 879"/>
                <a:gd name="T2" fmla="*/ 0 w 196"/>
                <a:gd name="T3" fmla="*/ 0 h 879"/>
                <a:gd name="T4" fmla="*/ 0 w 196"/>
                <a:gd name="T5" fmla="*/ 879 h 879"/>
                <a:gd name="T6" fmla="*/ 196 w 196"/>
                <a:gd name="T7" fmla="*/ 879 h 879"/>
                <a:gd name="T8" fmla="*/ 196 w 196"/>
                <a:gd name="T9" fmla="*/ 0 h 879"/>
                <a:gd name="T10" fmla="*/ 174 w 196"/>
                <a:gd name="T11" fmla="*/ 0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879">
                  <a:moveTo>
                    <a:pt x="174" y="0"/>
                  </a:moveTo>
                  <a:lnTo>
                    <a:pt x="0" y="0"/>
                  </a:lnTo>
                  <a:lnTo>
                    <a:pt x="0" y="879"/>
                  </a:lnTo>
                  <a:lnTo>
                    <a:pt x="196" y="879"/>
                  </a:lnTo>
                  <a:lnTo>
                    <a:pt x="196" y="0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EA0D0A"/>
            </a:solidFill>
            <a:ln w="0">
              <a:solidFill>
                <a:srgbClr val="EA0D0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pic>
        <p:nvPicPr>
          <p:cNvPr id="14" name="Picture 53" descr="bac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Font typeface="Wingdings 2" pitchFamily="18" charset="2"/>
        <a:defRPr sz="2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0" indent="357188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Font typeface="Arial" charset="0"/>
        <a:buChar char="●"/>
        <a:defRPr sz="2000">
          <a:solidFill>
            <a:schemeClr val="tx1">
              <a:lumMod val="50000"/>
            </a:schemeClr>
          </a:solidFill>
          <a:latin typeface="+mn-lt"/>
        </a:defRPr>
      </a:lvl2pPr>
      <a:lvl3pPr marL="0" indent="357188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Font typeface="Wingdings" pitchFamily="2" charset="2"/>
        <a:buChar char="§"/>
        <a:defRPr sz="2000">
          <a:solidFill>
            <a:schemeClr val="tx1">
              <a:lumMod val="50000"/>
            </a:schemeClr>
          </a:solidFill>
          <a:latin typeface="+mn-lt"/>
        </a:defRPr>
      </a:lvl3pPr>
      <a:lvl4pPr marL="0" indent="357188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Char char="•"/>
        <a:defRPr sz="2000">
          <a:solidFill>
            <a:schemeClr val="tx1">
              <a:lumMod val="50000"/>
            </a:schemeClr>
          </a:solidFill>
          <a:latin typeface="+mn-lt"/>
        </a:defRPr>
      </a:lvl4pPr>
      <a:lvl5pPr marL="0" indent="357188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Font typeface="Arial" charset="0"/>
        <a:buChar char="–"/>
        <a:defRPr sz="2000">
          <a:solidFill>
            <a:schemeClr val="tx1">
              <a:lumMod val="50000"/>
            </a:schemeClr>
          </a:solidFill>
          <a:latin typeface="+mn-lt"/>
        </a:defRPr>
      </a:lvl5pPr>
      <a:lvl6pPr marL="1176338" indent="-177800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Font typeface="Arial" charset="0"/>
        <a:buChar char="–"/>
        <a:defRPr sz="1600">
          <a:solidFill>
            <a:srgbClr val="5F5F5F"/>
          </a:solidFill>
          <a:latin typeface="+mn-lt"/>
        </a:defRPr>
      </a:lvl6pPr>
      <a:lvl7pPr marL="1633538" indent="-177800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Font typeface="Arial" charset="0"/>
        <a:buChar char="–"/>
        <a:defRPr sz="1600">
          <a:solidFill>
            <a:srgbClr val="5F5F5F"/>
          </a:solidFill>
          <a:latin typeface="+mn-lt"/>
        </a:defRPr>
      </a:lvl7pPr>
      <a:lvl8pPr marL="2090738" indent="-177800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Font typeface="Arial" charset="0"/>
        <a:buChar char="–"/>
        <a:defRPr sz="1600">
          <a:solidFill>
            <a:srgbClr val="5F5F5F"/>
          </a:solidFill>
          <a:latin typeface="+mn-lt"/>
        </a:defRPr>
      </a:lvl8pPr>
      <a:lvl9pPr marL="2547938" indent="-177800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Font typeface="Arial" charset="0"/>
        <a:buChar char="–"/>
        <a:defRPr sz="1600">
          <a:solidFill>
            <a:srgbClr val="5F5F5F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" y="6408000"/>
            <a:ext cx="9108504" cy="450000"/>
          </a:xfrm>
          <a:prstGeom prst="rect">
            <a:avLst/>
          </a:prstGeom>
          <a:solidFill>
            <a:srgbClr val="EB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h="10795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>
              <a:solidFill>
                <a:srgbClr val="4D4D4D"/>
              </a:solidFill>
            </a:endParaRPr>
          </a:p>
        </p:txBody>
      </p:sp>
      <p:sp>
        <p:nvSpPr>
          <p:cNvPr id="2181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1140" y="1556792"/>
            <a:ext cx="8058943" cy="430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18125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227930"/>
            <a:ext cx="8060531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9714" y="6536581"/>
            <a:ext cx="1020763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86C49CAF-65B8-40E9-BB70-E8002F1B4BE8}" type="datetimeFigureOut">
              <a:rPr lang="sv-SE" smtClean="0">
                <a:solidFill>
                  <a:srgbClr val="FFFFFF"/>
                </a:solidFill>
              </a:rPr>
              <a:pPr/>
              <a:t>2017-09-13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2464" y="6536581"/>
            <a:ext cx="2895600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5877" y="6536581"/>
            <a:ext cx="614362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BE87389C-1D03-4AE8-9348-8704AF456BDF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/>
          <p:cNvSpPr/>
          <p:nvPr/>
        </p:nvSpPr>
        <p:spPr bwMode="auto">
          <a:xfrm>
            <a:off x="7164288" y="6373454"/>
            <a:ext cx="1435795" cy="51193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4D4D4D"/>
              </a:solidFill>
            </a:endParaRPr>
          </a:p>
        </p:txBody>
      </p:sp>
      <p:grpSp>
        <p:nvGrpSpPr>
          <p:cNvPr id="22" name="Group 6"/>
          <p:cNvGrpSpPr>
            <a:grpSpLocks noChangeAspect="1"/>
          </p:cNvGrpSpPr>
          <p:nvPr/>
        </p:nvGrpSpPr>
        <p:grpSpPr bwMode="auto">
          <a:xfrm>
            <a:off x="7643212" y="6399368"/>
            <a:ext cx="477946" cy="342000"/>
            <a:chOff x="1536" y="-903"/>
            <a:chExt cx="876" cy="589"/>
          </a:xfrm>
        </p:grpSpPr>
        <p:sp>
          <p:nvSpPr>
            <p:cNvPr id="23" name="Freeform 7"/>
            <p:cNvSpPr>
              <a:spLocks/>
            </p:cNvSpPr>
            <p:nvPr/>
          </p:nvSpPr>
          <p:spPr bwMode="black">
            <a:xfrm>
              <a:off x="1536" y="-753"/>
              <a:ext cx="435" cy="439"/>
            </a:xfrm>
            <a:custGeom>
              <a:avLst/>
              <a:gdLst>
                <a:gd name="T0" fmla="*/ 838 w 870"/>
                <a:gd name="T1" fmla="*/ 0 h 879"/>
                <a:gd name="T2" fmla="*/ 656 w 870"/>
                <a:gd name="T3" fmla="*/ 0 h 879"/>
                <a:gd name="T4" fmla="*/ 654 w 870"/>
                <a:gd name="T5" fmla="*/ 4 h 879"/>
                <a:gd name="T6" fmla="*/ 649 w 870"/>
                <a:gd name="T7" fmla="*/ 17 h 879"/>
                <a:gd name="T8" fmla="*/ 642 w 870"/>
                <a:gd name="T9" fmla="*/ 38 h 879"/>
                <a:gd name="T10" fmla="*/ 632 w 870"/>
                <a:gd name="T11" fmla="*/ 65 h 879"/>
                <a:gd name="T12" fmla="*/ 620 w 870"/>
                <a:gd name="T13" fmla="*/ 97 h 879"/>
                <a:gd name="T14" fmla="*/ 605 w 870"/>
                <a:gd name="T15" fmla="*/ 132 h 879"/>
                <a:gd name="T16" fmla="*/ 592 w 870"/>
                <a:gd name="T17" fmla="*/ 172 h 879"/>
                <a:gd name="T18" fmla="*/ 575 w 870"/>
                <a:gd name="T19" fmla="*/ 216 h 879"/>
                <a:gd name="T20" fmla="*/ 558 w 870"/>
                <a:gd name="T21" fmla="*/ 260 h 879"/>
                <a:gd name="T22" fmla="*/ 541 w 870"/>
                <a:gd name="T23" fmla="*/ 306 h 879"/>
                <a:gd name="T24" fmla="*/ 524 w 870"/>
                <a:gd name="T25" fmla="*/ 351 h 879"/>
                <a:gd name="T26" fmla="*/ 507 w 870"/>
                <a:gd name="T27" fmla="*/ 397 h 879"/>
                <a:gd name="T28" fmla="*/ 492 w 870"/>
                <a:gd name="T29" fmla="*/ 439 h 879"/>
                <a:gd name="T30" fmla="*/ 477 w 870"/>
                <a:gd name="T31" fmla="*/ 478 h 879"/>
                <a:gd name="T32" fmla="*/ 464 w 870"/>
                <a:gd name="T33" fmla="*/ 515 h 879"/>
                <a:gd name="T34" fmla="*/ 452 w 870"/>
                <a:gd name="T35" fmla="*/ 545 h 879"/>
                <a:gd name="T36" fmla="*/ 442 w 870"/>
                <a:gd name="T37" fmla="*/ 570 h 879"/>
                <a:gd name="T38" fmla="*/ 435 w 870"/>
                <a:gd name="T39" fmla="*/ 589 h 879"/>
                <a:gd name="T40" fmla="*/ 428 w 870"/>
                <a:gd name="T41" fmla="*/ 570 h 879"/>
                <a:gd name="T42" fmla="*/ 418 w 870"/>
                <a:gd name="T43" fmla="*/ 545 h 879"/>
                <a:gd name="T44" fmla="*/ 408 w 870"/>
                <a:gd name="T45" fmla="*/ 515 h 879"/>
                <a:gd name="T46" fmla="*/ 394 w 870"/>
                <a:gd name="T47" fmla="*/ 478 h 879"/>
                <a:gd name="T48" fmla="*/ 379 w 870"/>
                <a:gd name="T49" fmla="*/ 439 h 879"/>
                <a:gd name="T50" fmla="*/ 362 w 870"/>
                <a:gd name="T51" fmla="*/ 397 h 879"/>
                <a:gd name="T52" fmla="*/ 346 w 870"/>
                <a:gd name="T53" fmla="*/ 351 h 879"/>
                <a:gd name="T54" fmla="*/ 329 w 870"/>
                <a:gd name="T55" fmla="*/ 306 h 879"/>
                <a:gd name="T56" fmla="*/ 312 w 870"/>
                <a:gd name="T57" fmla="*/ 260 h 879"/>
                <a:gd name="T58" fmla="*/ 295 w 870"/>
                <a:gd name="T59" fmla="*/ 216 h 879"/>
                <a:gd name="T60" fmla="*/ 278 w 870"/>
                <a:gd name="T61" fmla="*/ 172 h 879"/>
                <a:gd name="T62" fmla="*/ 263 w 870"/>
                <a:gd name="T63" fmla="*/ 132 h 879"/>
                <a:gd name="T64" fmla="*/ 249 w 870"/>
                <a:gd name="T65" fmla="*/ 97 h 879"/>
                <a:gd name="T66" fmla="*/ 238 w 870"/>
                <a:gd name="T67" fmla="*/ 65 h 879"/>
                <a:gd name="T68" fmla="*/ 228 w 870"/>
                <a:gd name="T69" fmla="*/ 38 h 879"/>
                <a:gd name="T70" fmla="*/ 221 w 870"/>
                <a:gd name="T71" fmla="*/ 17 h 879"/>
                <a:gd name="T72" fmla="*/ 216 w 870"/>
                <a:gd name="T73" fmla="*/ 4 h 879"/>
                <a:gd name="T74" fmla="*/ 214 w 870"/>
                <a:gd name="T75" fmla="*/ 0 h 879"/>
                <a:gd name="T76" fmla="*/ 0 w 870"/>
                <a:gd name="T77" fmla="*/ 0 h 879"/>
                <a:gd name="T78" fmla="*/ 295 w 870"/>
                <a:gd name="T79" fmla="*/ 779 h 879"/>
                <a:gd name="T80" fmla="*/ 312 w 870"/>
                <a:gd name="T81" fmla="*/ 815 h 879"/>
                <a:gd name="T82" fmla="*/ 330 w 870"/>
                <a:gd name="T83" fmla="*/ 842 h 879"/>
                <a:gd name="T84" fmla="*/ 352 w 870"/>
                <a:gd name="T85" fmla="*/ 860 h 879"/>
                <a:gd name="T86" fmla="*/ 378 w 870"/>
                <a:gd name="T87" fmla="*/ 870 h 879"/>
                <a:gd name="T88" fmla="*/ 405 w 870"/>
                <a:gd name="T89" fmla="*/ 877 h 879"/>
                <a:gd name="T90" fmla="*/ 433 w 870"/>
                <a:gd name="T91" fmla="*/ 879 h 879"/>
                <a:gd name="T92" fmla="*/ 464 w 870"/>
                <a:gd name="T93" fmla="*/ 877 h 879"/>
                <a:gd name="T94" fmla="*/ 491 w 870"/>
                <a:gd name="T95" fmla="*/ 870 h 879"/>
                <a:gd name="T96" fmla="*/ 516 w 870"/>
                <a:gd name="T97" fmla="*/ 860 h 879"/>
                <a:gd name="T98" fmla="*/ 536 w 870"/>
                <a:gd name="T99" fmla="*/ 842 h 879"/>
                <a:gd name="T100" fmla="*/ 556 w 870"/>
                <a:gd name="T101" fmla="*/ 815 h 879"/>
                <a:gd name="T102" fmla="*/ 573 w 870"/>
                <a:gd name="T103" fmla="*/ 779 h 879"/>
                <a:gd name="T104" fmla="*/ 870 w 870"/>
                <a:gd name="T105" fmla="*/ 0 h 879"/>
                <a:gd name="T106" fmla="*/ 838 w 870"/>
                <a:gd name="T107" fmla="*/ 0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70" h="879">
                  <a:moveTo>
                    <a:pt x="838" y="0"/>
                  </a:moveTo>
                  <a:lnTo>
                    <a:pt x="656" y="0"/>
                  </a:lnTo>
                  <a:lnTo>
                    <a:pt x="654" y="4"/>
                  </a:lnTo>
                  <a:lnTo>
                    <a:pt x="649" y="17"/>
                  </a:lnTo>
                  <a:lnTo>
                    <a:pt x="642" y="38"/>
                  </a:lnTo>
                  <a:lnTo>
                    <a:pt x="632" y="65"/>
                  </a:lnTo>
                  <a:lnTo>
                    <a:pt x="620" y="97"/>
                  </a:lnTo>
                  <a:lnTo>
                    <a:pt x="605" y="132"/>
                  </a:lnTo>
                  <a:lnTo>
                    <a:pt x="592" y="172"/>
                  </a:lnTo>
                  <a:lnTo>
                    <a:pt x="575" y="216"/>
                  </a:lnTo>
                  <a:lnTo>
                    <a:pt x="558" y="260"/>
                  </a:lnTo>
                  <a:lnTo>
                    <a:pt x="541" y="306"/>
                  </a:lnTo>
                  <a:lnTo>
                    <a:pt x="524" y="351"/>
                  </a:lnTo>
                  <a:lnTo>
                    <a:pt x="507" y="397"/>
                  </a:lnTo>
                  <a:lnTo>
                    <a:pt x="492" y="439"/>
                  </a:lnTo>
                  <a:lnTo>
                    <a:pt x="477" y="478"/>
                  </a:lnTo>
                  <a:lnTo>
                    <a:pt x="464" y="515"/>
                  </a:lnTo>
                  <a:lnTo>
                    <a:pt x="452" y="545"/>
                  </a:lnTo>
                  <a:lnTo>
                    <a:pt x="442" y="570"/>
                  </a:lnTo>
                  <a:lnTo>
                    <a:pt x="435" y="589"/>
                  </a:lnTo>
                  <a:lnTo>
                    <a:pt x="428" y="570"/>
                  </a:lnTo>
                  <a:lnTo>
                    <a:pt x="418" y="545"/>
                  </a:lnTo>
                  <a:lnTo>
                    <a:pt x="408" y="515"/>
                  </a:lnTo>
                  <a:lnTo>
                    <a:pt x="394" y="478"/>
                  </a:lnTo>
                  <a:lnTo>
                    <a:pt x="379" y="439"/>
                  </a:lnTo>
                  <a:lnTo>
                    <a:pt x="362" y="397"/>
                  </a:lnTo>
                  <a:lnTo>
                    <a:pt x="346" y="351"/>
                  </a:lnTo>
                  <a:lnTo>
                    <a:pt x="329" y="306"/>
                  </a:lnTo>
                  <a:lnTo>
                    <a:pt x="312" y="260"/>
                  </a:lnTo>
                  <a:lnTo>
                    <a:pt x="295" y="216"/>
                  </a:lnTo>
                  <a:lnTo>
                    <a:pt x="278" y="172"/>
                  </a:lnTo>
                  <a:lnTo>
                    <a:pt x="263" y="132"/>
                  </a:lnTo>
                  <a:lnTo>
                    <a:pt x="249" y="97"/>
                  </a:lnTo>
                  <a:lnTo>
                    <a:pt x="238" y="65"/>
                  </a:lnTo>
                  <a:lnTo>
                    <a:pt x="228" y="38"/>
                  </a:lnTo>
                  <a:lnTo>
                    <a:pt x="221" y="17"/>
                  </a:lnTo>
                  <a:lnTo>
                    <a:pt x="216" y="4"/>
                  </a:lnTo>
                  <a:lnTo>
                    <a:pt x="214" y="0"/>
                  </a:lnTo>
                  <a:lnTo>
                    <a:pt x="0" y="0"/>
                  </a:lnTo>
                  <a:lnTo>
                    <a:pt x="295" y="779"/>
                  </a:lnTo>
                  <a:lnTo>
                    <a:pt x="312" y="815"/>
                  </a:lnTo>
                  <a:lnTo>
                    <a:pt x="330" y="842"/>
                  </a:lnTo>
                  <a:lnTo>
                    <a:pt x="352" y="860"/>
                  </a:lnTo>
                  <a:lnTo>
                    <a:pt x="378" y="870"/>
                  </a:lnTo>
                  <a:lnTo>
                    <a:pt x="405" y="877"/>
                  </a:lnTo>
                  <a:lnTo>
                    <a:pt x="433" y="879"/>
                  </a:lnTo>
                  <a:lnTo>
                    <a:pt x="464" y="877"/>
                  </a:lnTo>
                  <a:lnTo>
                    <a:pt x="491" y="870"/>
                  </a:lnTo>
                  <a:lnTo>
                    <a:pt x="516" y="860"/>
                  </a:lnTo>
                  <a:lnTo>
                    <a:pt x="536" y="842"/>
                  </a:lnTo>
                  <a:lnTo>
                    <a:pt x="556" y="815"/>
                  </a:lnTo>
                  <a:lnTo>
                    <a:pt x="573" y="779"/>
                  </a:lnTo>
                  <a:lnTo>
                    <a:pt x="870" y="0"/>
                  </a:lnTo>
                  <a:lnTo>
                    <a:pt x="838" y="0"/>
                  </a:lnTo>
                  <a:close/>
                </a:path>
              </a:pathLst>
            </a:custGeom>
            <a:solidFill>
              <a:srgbClr val="EA0D0A"/>
            </a:solidFill>
            <a:ln w="0">
              <a:solidFill>
                <a:srgbClr val="EA0D0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srgbClr val="4D4D4D"/>
                </a:solidFill>
              </a:endParaRPr>
            </a:p>
          </p:txBody>
        </p:sp>
        <p:sp>
          <p:nvSpPr>
            <p:cNvPr id="24" name="Freeform 8"/>
            <p:cNvSpPr>
              <a:spLocks/>
            </p:cNvSpPr>
            <p:nvPr/>
          </p:nvSpPr>
          <p:spPr bwMode="black">
            <a:xfrm>
              <a:off x="2009" y="-857"/>
              <a:ext cx="247" cy="543"/>
            </a:xfrm>
            <a:custGeom>
              <a:avLst/>
              <a:gdLst>
                <a:gd name="T0" fmla="*/ 0 w 496"/>
                <a:gd name="T1" fmla="*/ 0 h 1086"/>
                <a:gd name="T2" fmla="*/ 3 w 496"/>
                <a:gd name="T3" fmla="*/ 852 h 1086"/>
                <a:gd name="T4" fmla="*/ 32 w 496"/>
                <a:gd name="T5" fmla="*/ 949 h 1086"/>
                <a:gd name="T6" fmla="*/ 88 w 496"/>
                <a:gd name="T7" fmla="*/ 1024 h 1086"/>
                <a:gd name="T8" fmla="*/ 167 w 496"/>
                <a:gd name="T9" fmla="*/ 1069 h 1086"/>
                <a:gd name="T10" fmla="*/ 268 w 496"/>
                <a:gd name="T11" fmla="*/ 1086 h 1086"/>
                <a:gd name="T12" fmla="*/ 496 w 496"/>
                <a:gd name="T13" fmla="*/ 895 h 1086"/>
                <a:gd name="T14" fmla="*/ 258 w 496"/>
                <a:gd name="T15" fmla="*/ 894 h 1086"/>
                <a:gd name="T16" fmla="*/ 216 w 496"/>
                <a:gd name="T17" fmla="*/ 879 h 1086"/>
                <a:gd name="T18" fmla="*/ 199 w 496"/>
                <a:gd name="T19" fmla="*/ 841 h 1086"/>
                <a:gd name="T20" fmla="*/ 197 w 496"/>
                <a:gd name="T21" fmla="*/ 808 h 1086"/>
                <a:gd name="T22" fmla="*/ 197 w 496"/>
                <a:gd name="T23" fmla="*/ 762 h 1086"/>
                <a:gd name="T24" fmla="*/ 197 w 496"/>
                <a:gd name="T25" fmla="*/ 688 h 1086"/>
                <a:gd name="T26" fmla="*/ 197 w 496"/>
                <a:gd name="T27" fmla="*/ 597 h 1086"/>
                <a:gd name="T28" fmla="*/ 197 w 496"/>
                <a:gd name="T29" fmla="*/ 509 h 1086"/>
                <a:gd name="T30" fmla="*/ 197 w 496"/>
                <a:gd name="T31" fmla="*/ 437 h 1086"/>
                <a:gd name="T32" fmla="*/ 197 w 496"/>
                <a:gd name="T33" fmla="*/ 398 h 1086"/>
                <a:gd name="T34" fmla="*/ 236 w 496"/>
                <a:gd name="T35" fmla="*/ 398 h 1086"/>
                <a:gd name="T36" fmla="*/ 304 w 496"/>
                <a:gd name="T37" fmla="*/ 398 h 1086"/>
                <a:gd name="T38" fmla="*/ 380 w 496"/>
                <a:gd name="T39" fmla="*/ 398 h 1086"/>
                <a:gd name="T40" fmla="*/ 447 w 496"/>
                <a:gd name="T41" fmla="*/ 398 h 1086"/>
                <a:gd name="T42" fmla="*/ 489 w 496"/>
                <a:gd name="T43" fmla="*/ 398 h 1086"/>
                <a:gd name="T44" fmla="*/ 496 w 496"/>
                <a:gd name="T45" fmla="*/ 207 h 1086"/>
                <a:gd name="T46" fmla="*/ 472 w 496"/>
                <a:gd name="T47" fmla="*/ 207 h 1086"/>
                <a:gd name="T48" fmla="*/ 415 w 496"/>
                <a:gd name="T49" fmla="*/ 207 h 1086"/>
                <a:gd name="T50" fmla="*/ 341 w 496"/>
                <a:gd name="T51" fmla="*/ 207 h 1086"/>
                <a:gd name="T52" fmla="*/ 268 w 496"/>
                <a:gd name="T53" fmla="*/ 207 h 1086"/>
                <a:gd name="T54" fmla="*/ 213 w 496"/>
                <a:gd name="T55" fmla="*/ 207 h 1086"/>
                <a:gd name="T56" fmla="*/ 197 w 496"/>
                <a:gd name="T57" fmla="*/ 192 h 1086"/>
                <a:gd name="T58" fmla="*/ 197 w 496"/>
                <a:gd name="T59" fmla="*/ 138 h 1086"/>
                <a:gd name="T60" fmla="*/ 197 w 496"/>
                <a:gd name="T61" fmla="*/ 76 h 1086"/>
                <a:gd name="T62" fmla="*/ 197 w 496"/>
                <a:gd name="T63" fmla="*/ 22 h 1086"/>
                <a:gd name="T64" fmla="*/ 197 w 496"/>
                <a:gd name="T65" fmla="*/ 0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6" h="1086">
                  <a:moveTo>
                    <a:pt x="175" y="0"/>
                  </a:moveTo>
                  <a:lnTo>
                    <a:pt x="0" y="0"/>
                  </a:lnTo>
                  <a:lnTo>
                    <a:pt x="0" y="794"/>
                  </a:lnTo>
                  <a:lnTo>
                    <a:pt x="3" y="852"/>
                  </a:lnTo>
                  <a:lnTo>
                    <a:pt x="15" y="904"/>
                  </a:lnTo>
                  <a:lnTo>
                    <a:pt x="32" y="949"/>
                  </a:lnTo>
                  <a:lnTo>
                    <a:pt x="57" y="990"/>
                  </a:lnTo>
                  <a:lnTo>
                    <a:pt x="88" y="1024"/>
                  </a:lnTo>
                  <a:lnTo>
                    <a:pt x="125" y="1050"/>
                  </a:lnTo>
                  <a:lnTo>
                    <a:pt x="167" y="1069"/>
                  </a:lnTo>
                  <a:lnTo>
                    <a:pt x="216" y="1081"/>
                  </a:lnTo>
                  <a:lnTo>
                    <a:pt x="268" y="1086"/>
                  </a:lnTo>
                  <a:lnTo>
                    <a:pt x="496" y="1086"/>
                  </a:lnTo>
                  <a:lnTo>
                    <a:pt x="496" y="895"/>
                  </a:lnTo>
                  <a:lnTo>
                    <a:pt x="290" y="895"/>
                  </a:lnTo>
                  <a:lnTo>
                    <a:pt x="258" y="894"/>
                  </a:lnTo>
                  <a:lnTo>
                    <a:pt x="234" y="889"/>
                  </a:lnTo>
                  <a:lnTo>
                    <a:pt x="216" y="879"/>
                  </a:lnTo>
                  <a:lnTo>
                    <a:pt x="206" y="863"/>
                  </a:lnTo>
                  <a:lnTo>
                    <a:pt x="199" y="841"/>
                  </a:lnTo>
                  <a:lnTo>
                    <a:pt x="197" y="814"/>
                  </a:lnTo>
                  <a:lnTo>
                    <a:pt x="197" y="808"/>
                  </a:lnTo>
                  <a:lnTo>
                    <a:pt x="197" y="789"/>
                  </a:lnTo>
                  <a:lnTo>
                    <a:pt x="197" y="762"/>
                  </a:lnTo>
                  <a:lnTo>
                    <a:pt x="197" y="727"/>
                  </a:lnTo>
                  <a:lnTo>
                    <a:pt x="197" y="688"/>
                  </a:lnTo>
                  <a:lnTo>
                    <a:pt x="197" y="642"/>
                  </a:lnTo>
                  <a:lnTo>
                    <a:pt x="197" y="597"/>
                  </a:lnTo>
                  <a:lnTo>
                    <a:pt x="197" y="553"/>
                  </a:lnTo>
                  <a:lnTo>
                    <a:pt x="197" y="509"/>
                  </a:lnTo>
                  <a:lnTo>
                    <a:pt x="197" y="470"/>
                  </a:lnTo>
                  <a:lnTo>
                    <a:pt x="197" y="437"/>
                  </a:lnTo>
                  <a:lnTo>
                    <a:pt x="197" y="413"/>
                  </a:lnTo>
                  <a:lnTo>
                    <a:pt x="197" y="398"/>
                  </a:lnTo>
                  <a:lnTo>
                    <a:pt x="213" y="398"/>
                  </a:lnTo>
                  <a:lnTo>
                    <a:pt x="236" y="398"/>
                  </a:lnTo>
                  <a:lnTo>
                    <a:pt x="268" y="398"/>
                  </a:lnTo>
                  <a:lnTo>
                    <a:pt x="304" y="398"/>
                  </a:lnTo>
                  <a:lnTo>
                    <a:pt x="341" y="398"/>
                  </a:lnTo>
                  <a:lnTo>
                    <a:pt x="380" y="398"/>
                  </a:lnTo>
                  <a:lnTo>
                    <a:pt x="415" y="398"/>
                  </a:lnTo>
                  <a:lnTo>
                    <a:pt x="447" y="398"/>
                  </a:lnTo>
                  <a:lnTo>
                    <a:pt x="472" y="398"/>
                  </a:lnTo>
                  <a:lnTo>
                    <a:pt x="489" y="398"/>
                  </a:lnTo>
                  <a:lnTo>
                    <a:pt x="496" y="398"/>
                  </a:lnTo>
                  <a:lnTo>
                    <a:pt x="496" y="207"/>
                  </a:lnTo>
                  <a:lnTo>
                    <a:pt x="489" y="207"/>
                  </a:lnTo>
                  <a:lnTo>
                    <a:pt x="472" y="207"/>
                  </a:lnTo>
                  <a:lnTo>
                    <a:pt x="447" y="207"/>
                  </a:lnTo>
                  <a:lnTo>
                    <a:pt x="415" y="207"/>
                  </a:lnTo>
                  <a:lnTo>
                    <a:pt x="380" y="207"/>
                  </a:lnTo>
                  <a:lnTo>
                    <a:pt x="341" y="207"/>
                  </a:lnTo>
                  <a:lnTo>
                    <a:pt x="304" y="207"/>
                  </a:lnTo>
                  <a:lnTo>
                    <a:pt x="268" y="207"/>
                  </a:lnTo>
                  <a:lnTo>
                    <a:pt x="236" y="207"/>
                  </a:lnTo>
                  <a:lnTo>
                    <a:pt x="213" y="207"/>
                  </a:lnTo>
                  <a:lnTo>
                    <a:pt x="197" y="207"/>
                  </a:lnTo>
                  <a:lnTo>
                    <a:pt x="197" y="192"/>
                  </a:lnTo>
                  <a:lnTo>
                    <a:pt x="197" y="167"/>
                  </a:lnTo>
                  <a:lnTo>
                    <a:pt x="197" y="138"/>
                  </a:lnTo>
                  <a:lnTo>
                    <a:pt x="197" y="106"/>
                  </a:lnTo>
                  <a:lnTo>
                    <a:pt x="197" y="76"/>
                  </a:lnTo>
                  <a:lnTo>
                    <a:pt x="197" y="46"/>
                  </a:lnTo>
                  <a:lnTo>
                    <a:pt x="197" y="22"/>
                  </a:lnTo>
                  <a:lnTo>
                    <a:pt x="197" y="5"/>
                  </a:lnTo>
                  <a:lnTo>
                    <a:pt x="197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EA0D0A"/>
            </a:solidFill>
            <a:ln w="0">
              <a:solidFill>
                <a:srgbClr val="EA0D0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srgbClr val="4D4D4D"/>
                </a:solidFill>
              </a:endParaRPr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black">
            <a:xfrm>
              <a:off x="2298" y="-903"/>
              <a:ext cx="114" cy="113"/>
            </a:xfrm>
            <a:custGeom>
              <a:avLst/>
              <a:gdLst>
                <a:gd name="T0" fmla="*/ 0 w 228"/>
                <a:gd name="T1" fmla="*/ 113 h 228"/>
                <a:gd name="T2" fmla="*/ 4 w 228"/>
                <a:gd name="T3" fmla="*/ 137 h 228"/>
                <a:gd name="T4" fmla="*/ 11 w 228"/>
                <a:gd name="T5" fmla="*/ 161 h 228"/>
                <a:gd name="T6" fmla="*/ 22 w 228"/>
                <a:gd name="T7" fmla="*/ 182 h 228"/>
                <a:gd name="T8" fmla="*/ 39 w 228"/>
                <a:gd name="T9" fmla="*/ 201 h 228"/>
                <a:gd name="T10" fmla="*/ 59 w 228"/>
                <a:gd name="T11" fmla="*/ 214 h 228"/>
                <a:gd name="T12" fmla="*/ 85 w 228"/>
                <a:gd name="T13" fmla="*/ 225 h 228"/>
                <a:gd name="T14" fmla="*/ 115 w 228"/>
                <a:gd name="T15" fmla="*/ 228 h 228"/>
                <a:gd name="T16" fmla="*/ 144 w 228"/>
                <a:gd name="T17" fmla="*/ 225 h 228"/>
                <a:gd name="T18" fmla="*/ 169 w 228"/>
                <a:gd name="T19" fmla="*/ 214 h 228"/>
                <a:gd name="T20" fmla="*/ 191 w 228"/>
                <a:gd name="T21" fmla="*/ 201 h 228"/>
                <a:gd name="T22" fmla="*/ 208 w 228"/>
                <a:gd name="T23" fmla="*/ 182 h 228"/>
                <a:gd name="T24" fmla="*/ 220 w 228"/>
                <a:gd name="T25" fmla="*/ 161 h 228"/>
                <a:gd name="T26" fmla="*/ 226 w 228"/>
                <a:gd name="T27" fmla="*/ 137 h 228"/>
                <a:gd name="T28" fmla="*/ 228 w 228"/>
                <a:gd name="T29" fmla="*/ 113 h 228"/>
                <a:gd name="T30" fmla="*/ 226 w 228"/>
                <a:gd name="T31" fmla="*/ 90 h 228"/>
                <a:gd name="T32" fmla="*/ 220 w 228"/>
                <a:gd name="T33" fmla="*/ 68 h 228"/>
                <a:gd name="T34" fmla="*/ 208 w 228"/>
                <a:gd name="T35" fmla="*/ 46 h 228"/>
                <a:gd name="T36" fmla="*/ 191 w 228"/>
                <a:gd name="T37" fmla="*/ 27 h 228"/>
                <a:gd name="T38" fmla="*/ 169 w 228"/>
                <a:gd name="T39" fmla="*/ 14 h 228"/>
                <a:gd name="T40" fmla="*/ 144 w 228"/>
                <a:gd name="T41" fmla="*/ 4 h 228"/>
                <a:gd name="T42" fmla="*/ 115 w 228"/>
                <a:gd name="T43" fmla="*/ 0 h 228"/>
                <a:gd name="T44" fmla="*/ 85 w 228"/>
                <a:gd name="T45" fmla="*/ 4 h 228"/>
                <a:gd name="T46" fmla="*/ 59 w 228"/>
                <a:gd name="T47" fmla="*/ 14 h 228"/>
                <a:gd name="T48" fmla="*/ 39 w 228"/>
                <a:gd name="T49" fmla="*/ 27 h 228"/>
                <a:gd name="T50" fmla="*/ 22 w 228"/>
                <a:gd name="T51" fmla="*/ 46 h 228"/>
                <a:gd name="T52" fmla="*/ 11 w 228"/>
                <a:gd name="T53" fmla="*/ 68 h 228"/>
                <a:gd name="T54" fmla="*/ 4 w 228"/>
                <a:gd name="T55" fmla="*/ 90 h 228"/>
                <a:gd name="T56" fmla="*/ 0 w 228"/>
                <a:gd name="T57" fmla="*/ 11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8" h="228">
                  <a:moveTo>
                    <a:pt x="0" y="113"/>
                  </a:moveTo>
                  <a:lnTo>
                    <a:pt x="4" y="137"/>
                  </a:lnTo>
                  <a:lnTo>
                    <a:pt x="11" y="161"/>
                  </a:lnTo>
                  <a:lnTo>
                    <a:pt x="22" y="182"/>
                  </a:lnTo>
                  <a:lnTo>
                    <a:pt x="39" y="201"/>
                  </a:lnTo>
                  <a:lnTo>
                    <a:pt x="59" y="214"/>
                  </a:lnTo>
                  <a:lnTo>
                    <a:pt x="85" y="225"/>
                  </a:lnTo>
                  <a:lnTo>
                    <a:pt x="115" y="228"/>
                  </a:lnTo>
                  <a:lnTo>
                    <a:pt x="144" y="225"/>
                  </a:lnTo>
                  <a:lnTo>
                    <a:pt x="169" y="214"/>
                  </a:lnTo>
                  <a:lnTo>
                    <a:pt x="191" y="201"/>
                  </a:lnTo>
                  <a:lnTo>
                    <a:pt x="208" y="182"/>
                  </a:lnTo>
                  <a:lnTo>
                    <a:pt x="220" y="161"/>
                  </a:lnTo>
                  <a:lnTo>
                    <a:pt x="226" y="137"/>
                  </a:lnTo>
                  <a:lnTo>
                    <a:pt x="228" y="113"/>
                  </a:lnTo>
                  <a:lnTo>
                    <a:pt x="226" y="90"/>
                  </a:lnTo>
                  <a:lnTo>
                    <a:pt x="220" y="68"/>
                  </a:lnTo>
                  <a:lnTo>
                    <a:pt x="208" y="46"/>
                  </a:lnTo>
                  <a:lnTo>
                    <a:pt x="191" y="27"/>
                  </a:lnTo>
                  <a:lnTo>
                    <a:pt x="169" y="14"/>
                  </a:lnTo>
                  <a:lnTo>
                    <a:pt x="144" y="4"/>
                  </a:lnTo>
                  <a:lnTo>
                    <a:pt x="115" y="0"/>
                  </a:lnTo>
                  <a:lnTo>
                    <a:pt x="85" y="4"/>
                  </a:lnTo>
                  <a:lnTo>
                    <a:pt x="59" y="14"/>
                  </a:lnTo>
                  <a:lnTo>
                    <a:pt x="39" y="27"/>
                  </a:lnTo>
                  <a:lnTo>
                    <a:pt x="22" y="46"/>
                  </a:lnTo>
                  <a:lnTo>
                    <a:pt x="11" y="68"/>
                  </a:lnTo>
                  <a:lnTo>
                    <a:pt x="4" y="90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EA0D0A"/>
            </a:solidFill>
            <a:ln w="0">
              <a:solidFill>
                <a:srgbClr val="EA0D0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srgbClr val="4D4D4D"/>
                </a:solidFill>
              </a:endParaRPr>
            </a:p>
          </p:txBody>
        </p:sp>
        <p:sp>
          <p:nvSpPr>
            <p:cNvPr id="26" name="Freeform 10"/>
            <p:cNvSpPr>
              <a:spLocks/>
            </p:cNvSpPr>
            <p:nvPr/>
          </p:nvSpPr>
          <p:spPr bwMode="black">
            <a:xfrm>
              <a:off x="2306" y="-753"/>
              <a:ext cx="98" cy="439"/>
            </a:xfrm>
            <a:custGeom>
              <a:avLst/>
              <a:gdLst>
                <a:gd name="T0" fmla="*/ 174 w 196"/>
                <a:gd name="T1" fmla="*/ 0 h 879"/>
                <a:gd name="T2" fmla="*/ 0 w 196"/>
                <a:gd name="T3" fmla="*/ 0 h 879"/>
                <a:gd name="T4" fmla="*/ 0 w 196"/>
                <a:gd name="T5" fmla="*/ 879 h 879"/>
                <a:gd name="T6" fmla="*/ 196 w 196"/>
                <a:gd name="T7" fmla="*/ 879 h 879"/>
                <a:gd name="T8" fmla="*/ 196 w 196"/>
                <a:gd name="T9" fmla="*/ 0 h 879"/>
                <a:gd name="T10" fmla="*/ 174 w 196"/>
                <a:gd name="T11" fmla="*/ 0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879">
                  <a:moveTo>
                    <a:pt x="174" y="0"/>
                  </a:moveTo>
                  <a:lnTo>
                    <a:pt x="0" y="0"/>
                  </a:lnTo>
                  <a:lnTo>
                    <a:pt x="0" y="879"/>
                  </a:lnTo>
                  <a:lnTo>
                    <a:pt x="196" y="879"/>
                  </a:lnTo>
                  <a:lnTo>
                    <a:pt x="196" y="0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EA0D0A"/>
            </a:solidFill>
            <a:ln w="0">
              <a:solidFill>
                <a:srgbClr val="EA0D0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srgbClr val="4D4D4D"/>
                </a:solidFill>
              </a:endParaRPr>
            </a:p>
          </p:txBody>
        </p:sp>
      </p:grpSp>
      <p:pic>
        <p:nvPicPr>
          <p:cNvPr id="14" name="Picture 53" descr="bac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365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EB0000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Font typeface="Wingdings 2" pitchFamily="18" charset="2"/>
        <a:defRPr sz="2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0" indent="357188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Font typeface="Arial" charset="0"/>
        <a:buChar char="●"/>
        <a:defRPr sz="2000">
          <a:solidFill>
            <a:schemeClr val="tx1">
              <a:lumMod val="50000"/>
            </a:schemeClr>
          </a:solidFill>
          <a:latin typeface="+mn-lt"/>
        </a:defRPr>
      </a:lvl2pPr>
      <a:lvl3pPr marL="0" indent="357188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Font typeface="Wingdings" pitchFamily="2" charset="2"/>
        <a:buChar char="§"/>
        <a:defRPr sz="2000">
          <a:solidFill>
            <a:schemeClr val="tx1">
              <a:lumMod val="50000"/>
            </a:schemeClr>
          </a:solidFill>
          <a:latin typeface="+mn-lt"/>
        </a:defRPr>
      </a:lvl3pPr>
      <a:lvl4pPr marL="0" indent="357188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Char char="•"/>
        <a:defRPr sz="2000">
          <a:solidFill>
            <a:schemeClr val="tx1">
              <a:lumMod val="50000"/>
            </a:schemeClr>
          </a:solidFill>
          <a:latin typeface="+mn-lt"/>
        </a:defRPr>
      </a:lvl4pPr>
      <a:lvl5pPr marL="0" indent="357188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Font typeface="Arial" charset="0"/>
        <a:buChar char="–"/>
        <a:defRPr sz="2000">
          <a:solidFill>
            <a:schemeClr val="tx1">
              <a:lumMod val="50000"/>
            </a:schemeClr>
          </a:solidFill>
          <a:latin typeface="+mn-lt"/>
        </a:defRPr>
      </a:lvl5pPr>
      <a:lvl6pPr marL="1176338" indent="-177800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Font typeface="Arial" charset="0"/>
        <a:buChar char="–"/>
        <a:defRPr sz="1600">
          <a:solidFill>
            <a:srgbClr val="5F5F5F"/>
          </a:solidFill>
          <a:latin typeface="+mn-lt"/>
        </a:defRPr>
      </a:lvl6pPr>
      <a:lvl7pPr marL="1633538" indent="-177800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Font typeface="Arial" charset="0"/>
        <a:buChar char="–"/>
        <a:defRPr sz="1600">
          <a:solidFill>
            <a:srgbClr val="5F5F5F"/>
          </a:solidFill>
          <a:latin typeface="+mn-lt"/>
        </a:defRPr>
      </a:lvl7pPr>
      <a:lvl8pPr marL="2090738" indent="-177800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Font typeface="Arial" charset="0"/>
        <a:buChar char="–"/>
        <a:defRPr sz="1600">
          <a:solidFill>
            <a:srgbClr val="5F5F5F"/>
          </a:solidFill>
          <a:latin typeface="+mn-lt"/>
        </a:defRPr>
      </a:lvl8pPr>
      <a:lvl9pPr marL="2547938" indent="-177800" algn="l" rtl="0" eaLnBrk="1" fontAlgn="base" hangingPunct="1">
        <a:spcBef>
          <a:spcPct val="20000"/>
        </a:spcBef>
        <a:spcAft>
          <a:spcPct val="0"/>
        </a:spcAft>
        <a:buClr>
          <a:srgbClr val="EB0000"/>
        </a:buClr>
        <a:buFont typeface="Arial" charset="0"/>
        <a:buChar char="–"/>
        <a:defRPr sz="1600">
          <a:solidFill>
            <a:srgbClr val="5F5F5F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ti.se/sv/Publikationer/Publikation/atgarder-for-att-frigora-parkeringsplatser-for-bes_929626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-bolaget.goteborg.se/om-oss/nyheter/parkeringsrapport-2017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2624" y="3293984"/>
            <a:ext cx="5329536" cy="2070231"/>
          </a:xfrm>
        </p:spPr>
        <p:txBody>
          <a:bodyPr/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en-US" sz="2000" dirty="0"/>
              <a:t>What are the travel habits and needs of those who use multi-</a:t>
            </a:r>
            <a:r>
              <a:rPr lang="en-US" sz="2000" dirty="0" err="1"/>
              <a:t>storey</a:t>
            </a:r>
            <a:r>
              <a:rPr lang="en-US" sz="2000" dirty="0"/>
              <a:t> car parking for everyday commuting in Linköping?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2625" y="5274205"/>
            <a:ext cx="5184775" cy="1235075"/>
          </a:xfrm>
        </p:spPr>
        <p:txBody>
          <a:bodyPr/>
          <a:lstStyle/>
          <a:p>
            <a:endParaRPr lang="sv-SE" dirty="0"/>
          </a:p>
          <a:p>
            <a:r>
              <a:rPr lang="sv-SE" sz="1800" dirty="0"/>
              <a:t>Malin Henriksson, PhD, Researcher </a:t>
            </a:r>
          </a:p>
        </p:txBody>
      </p:sp>
    </p:spTree>
    <p:extLst>
      <p:ext uri="{BB962C8B-B14F-4D97-AF65-F5344CB8AC3E}">
        <p14:creationId xmlns:p14="http://schemas.microsoft.com/office/powerpoint/2010/main" val="835922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title"/>
          </p:nvPr>
        </p:nvSpPr>
        <p:spPr>
          <a:xfrm>
            <a:off x="524975" y="728700"/>
            <a:ext cx="6432290" cy="765085"/>
          </a:xfrm>
        </p:spPr>
        <p:txBody>
          <a:bodyPr/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The motorist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drive at work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/>
              <a:t> </a:t>
            </a:r>
          </a:p>
        </p:txBody>
      </p:sp>
      <p:sp>
        <p:nvSpPr>
          <p:cNvPr id="22531" name="Rectangle 24"/>
          <p:cNvSpPr>
            <a:spLocks noGrp="1" noChangeArrowheads="1"/>
          </p:cNvSpPr>
          <p:nvPr>
            <p:ph idx="1"/>
          </p:nvPr>
        </p:nvSpPr>
        <p:spPr>
          <a:xfrm>
            <a:off x="296525" y="2012850"/>
            <a:ext cx="8010889" cy="40084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i="1" dirty="0">
              <a:solidFill>
                <a:schemeClr val="bg2"/>
              </a:solidFill>
            </a:endParaRPr>
          </a:p>
          <a:p>
            <a:r>
              <a:rPr lang="sv-SE" sz="2400" i="1" dirty="0">
                <a:solidFill>
                  <a:schemeClr val="bg2"/>
                </a:solidFill>
              </a:rPr>
              <a:t>”If I </a:t>
            </a:r>
            <a:r>
              <a:rPr lang="sv-SE" sz="2400" i="1" dirty="0" err="1">
                <a:solidFill>
                  <a:schemeClr val="bg2"/>
                </a:solidFill>
              </a:rPr>
              <a:t>could’nt</a:t>
            </a:r>
            <a:r>
              <a:rPr lang="sv-SE" sz="2400" i="1" dirty="0">
                <a:solidFill>
                  <a:schemeClr val="bg2"/>
                </a:solidFill>
              </a:rPr>
              <a:t> park in the city it </a:t>
            </a:r>
            <a:r>
              <a:rPr lang="sv-SE" sz="2400" i="1" dirty="0" err="1">
                <a:solidFill>
                  <a:schemeClr val="bg2"/>
                </a:solidFill>
              </a:rPr>
              <a:t>would</a:t>
            </a:r>
            <a:r>
              <a:rPr lang="sv-SE" sz="2400" i="1" dirty="0">
                <a:solidFill>
                  <a:schemeClr val="bg2"/>
                </a:solidFill>
              </a:rPr>
              <a:t> </a:t>
            </a:r>
            <a:r>
              <a:rPr lang="sv-SE" sz="2400" i="1" dirty="0" err="1">
                <a:solidFill>
                  <a:schemeClr val="bg2"/>
                </a:solidFill>
              </a:rPr>
              <a:t>affect</a:t>
            </a:r>
            <a:r>
              <a:rPr lang="sv-SE" sz="2400" i="1" dirty="0">
                <a:solidFill>
                  <a:schemeClr val="bg2"/>
                </a:solidFill>
              </a:rPr>
              <a:t> my </a:t>
            </a:r>
            <a:r>
              <a:rPr lang="sv-SE" sz="2400" i="1" dirty="0" err="1">
                <a:solidFill>
                  <a:schemeClr val="bg2"/>
                </a:solidFill>
              </a:rPr>
              <a:t>employer</a:t>
            </a:r>
            <a:r>
              <a:rPr lang="sv-SE" sz="2400" i="1" dirty="0">
                <a:solidFill>
                  <a:schemeClr val="bg2"/>
                </a:solidFill>
              </a:rPr>
              <a:t>, </a:t>
            </a:r>
            <a:r>
              <a:rPr lang="sv-SE" sz="2400" i="1" dirty="0" err="1">
                <a:solidFill>
                  <a:schemeClr val="bg2"/>
                </a:solidFill>
              </a:rPr>
              <a:t>but</a:t>
            </a:r>
            <a:r>
              <a:rPr lang="sv-SE" sz="2400" i="1" dirty="0">
                <a:solidFill>
                  <a:schemeClr val="bg2"/>
                </a:solidFill>
              </a:rPr>
              <a:t> not </a:t>
            </a:r>
            <a:r>
              <a:rPr lang="sv-SE" sz="2400" i="1" dirty="0" err="1">
                <a:solidFill>
                  <a:schemeClr val="bg2"/>
                </a:solidFill>
              </a:rPr>
              <a:t>me</a:t>
            </a:r>
            <a:r>
              <a:rPr lang="sv-SE" sz="2400" i="1" dirty="0">
                <a:solidFill>
                  <a:schemeClr val="bg2"/>
                </a:solidFill>
              </a:rPr>
              <a:t>”</a:t>
            </a:r>
          </a:p>
          <a:p>
            <a:pPr lvl="1" indent="0" eaLnBrk="1" hangingPunct="1">
              <a:buNone/>
            </a:pPr>
            <a:endParaRPr lang="sv-SE" sz="2000" dirty="0">
              <a:solidFill>
                <a:schemeClr val="bg2"/>
              </a:solidFill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020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title"/>
          </p:nvPr>
        </p:nvSpPr>
        <p:spPr>
          <a:xfrm>
            <a:off x="524976" y="773705"/>
            <a:ext cx="5104910" cy="789582"/>
          </a:xfrm>
        </p:spPr>
        <p:txBody>
          <a:bodyPr/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/>
              <a:t> </a:t>
            </a:r>
          </a:p>
        </p:txBody>
      </p:sp>
      <p:sp>
        <p:nvSpPr>
          <p:cNvPr id="22531" name="Rectangle 24"/>
          <p:cNvSpPr>
            <a:spLocks noGrp="1" noChangeArrowheads="1"/>
          </p:cNvSpPr>
          <p:nvPr>
            <p:ph idx="1"/>
          </p:nvPr>
        </p:nvSpPr>
        <p:spPr>
          <a:xfrm>
            <a:off x="296525" y="2012850"/>
            <a:ext cx="7560839" cy="40084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driving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motives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commuting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structural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elements in the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everyday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endParaRPr lang="sv-SE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Attitudes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different modes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travelling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to a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extent</a:t>
            </a:r>
            <a:endParaRPr lang="sv-SE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drive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must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/>
              </a:solidFill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785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title"/>
          </p:nvPr>
        </p:nvSpPr>
        <p:spPr>
          <a:xfrm>
            <a:off x="524976" y="773705"/>
            <a:ext cx="5104910" cy="789582"/>
          </a:xfrm>
        </p:spPr>
        <p:txBody>
          <a:bodyPr/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for policy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/>
              <a:t> </a:t>
            </a:r>
          </a:p>
        </p:txBody>
      </p:sp>
      <p:sp>
        <p:nvSpPr>
          <p:cNvPr id="22531" name="Rectangle 24"/>
          <p:cNvSpPr>
            <a:spLocks noGrp="1" noChangeArrowheads="1"/>
          </p:cNvSpPr>
          <p:nvPr>
            <p:ph idx="1"/>
          </p:nvPr>
        </p:nvSpPr>
        <p:spPr>
          <a:xfrm>
            <a:off x="296525" y="2012850"/>
            <a:ext cx="8370930" cy="4008438"/>
          </a:xfrm>
        </p:spPr>
        <p:txBody>
          <a:bodyPr>
            <a:normAutofit/>
          </a:bodyPr>
          <a:lstStyle/>
          <a:p>
            <a:endParaRPr lang="sv-SE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Parking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policy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travelling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different modes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transport,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rather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cementing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expensive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montly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tickets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parking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policy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aiming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negative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highly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everyday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rather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curbing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sv-SE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/>
              </a:solidFill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441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title"/>
          </p:nvPr>
        </p:nvSpPr>
        <p:spPr>
          <a:xfrm>
            <a:off x="524975" y="728700"/>
            <a:ext cx="5104910" cy="789582"/>
          </a:xfrm>
        </p:spPr>
        <p:txBody>
          <a:bodyPr/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/>
              <a:t> </a:t>
            </a:r>
          </a:p>
        </p:txBody>
      </p:sp>
      <p:sp>
        <p:nvSpPr>
          <p:cNvPr id="22531" name="Rectangle 24"/>
          <p:cNvSpPr>
            <a:spLocks noGrp="1" noChangeArrowheads="1"/>
          </p:cNvSpPr>
          <p:nvPr>
            <p:ph idx="1"/>
          </p:nvPr>
        </p:nvSpPr>
        <p:spPr>
          <a:xfrm>
            <a:off x="296525" y="2012850"/>
            <a:ext cx="8010889" cy="40084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i="1" dirty="0">
                <a:solidFill>
                  <a:schemeClr val="bg2"/>
                </a:solidFill>
                <a:hlinkClick r:id="rId3"/>
              </a:rPr>
              <a:t>https://www.vti.se/sv/Publikationer/Publikation/atgarder-for-att-frigora-parkeringsplatser-for-bes_929626</a:t>
            </a:r>
            <a:endParaRPr lang="sv-SE" sz="2000" i="1" dirty="0">
              <a:solidFill>
                <a:schemeClr val="bg2"/>
              </a:solidFill>
            </a:endParaRPr>
          </a:p>
          <a:p>
            <a:endParaRPr lang="sv-SE" sz="2000" i="1" dirty="0">
              <a:solidFill>
                <a:schemeClr val="bg2"/>
              </a:solidFill>
            </a:endParaRPr>
          </a:p>
          <a:p>
            <a:r>
              <a:rPr lang="sv-SE" sz="2000" i="1" dirty="0">
                <a:solidFill>
                  <a:schemeClr val="bg2"/>
                </a:solidFill>
                <a:hlinkClick r:id="rId4"/>
              </a:rPr>
              <a:t>https://www.p-bolaget.goteborg.se/om-oss/nyheter/parkeringsrapport-2017/</a:t>
            </a:r>
            <a:endParaRPr lang="sv-SE" sz="2000" i="1" dirty="0">
              <a:solidFill>
                <a:schemeClr val="bg2"/>
              </a:solidFill>
            </a:endParaRPr>
          </a:p>
          <a:p>
            <a:endParaRPr lang="sv-SE" sz="2400" i="1" dirty="0">
              <a:solidFill>
                <a:schemeClr val="bg2"/>
              </a:solidFill>
            </a:endParaRPr>
          </a:p>
          <a:p>
            <a:r>
              <a:rPr lang="sv-SE" sz="1800" dirty="0">
                <a:solidFill>
                  <a:schemeClr val="bg2"/>
                </a:solidFill>
              </a:rPr>
              <a:t>(</a:t>
            </a:r>
            <a:r>
              <a:rPr lang="sv-SE" sz="1800" dirty="0" err="1">
                <a:solidFill>
                  <a:schemeClr val="bg2"/>
                </a:solidFill>
              </a:rPr>
              <a:t>swedish</a:t>
            </a:r>
            <a:r>
              <a:rPr lang="sv-SE" sz="1800" dirty="0">
                <a:solidFill>
                  <a:schemeClr val="bg2"/>
                </a:solidFill>
              </a:rPr>
              <a:t> </a:t>
            </a:r>
            <a:r>
              <a:rPr lang="sv-SE" sz="1800" dirty="0" err="1">
                <a:solidFill>
                  <a:schemeClr val="bg2"/>
                </a:solidFill>
              </a:rPr>
              <a:t>only</a:t>
            </a:r>
            <a:r>
              <a:rPr lang="sv-SE" sz="1800" dirty="0">
                <a:solidFill>
                  <a:schemeClr val="bg2"/>
                </a:solidFill>
              </a:rPr>
              <a:t>)</a:t>
            </a:r>
          </a:p>
          <a:p>
            <a:endParaRPr lang="sv-SE" sz="2400" i="1" dirty="0">
              <a:solidFill>
                <a:schemeClr val="bg2"/>
              </a:solidFill>
            </a:endParaRPr>
          </a:p>
          <a:p>
            <a:endParaRPr lang="sv-SE" sz="2400" i="1" dirty="0">
              <a:solidFill>
                <a:schemeClr val="bg2"/>
              </a:solidFill>
            </a:endParaRPr>
          </a:p>
          <a:p>
            <a:endParaRPr lang="sv-SE" sz="2000" dirty="0">
              <a:solidFill>
                <a:schemeClr val="bg2"/>
              </a:solidFill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664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title"/>
          </p:nvPr>
        </p:nvSpPr>
        <p:spPr>
          <a:xfrm>
            <a:off x="524976" y="773705"/>
            <a:ext cx="5104910" cy="789582"/>
          </a:xfrm>
        </p:spPr>
        <p:txBody>
          <a:bodyPr/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for the attention!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/>
              <a:t> </a:t>
            </a:r>
          </a:p>
        </p:txBody>
      </p:sp>
      <p:sp>
        <p:nvSpPr>
          <p:cNvPr id="22531" name="Rectangle 24"/>
          <p:cNvSpPr>
            <a:spLocks noGrp="1" noChangeArrowheads="1"/>
          </p:cNvSpPr>
          <p:nvPr>
            <p:ph idx="1"/>
          </p:nvPr>
        </p:nvSpPr>
        <p:spPr>
          <a:xfrm>
            <a:off x="296525" y="2012850"/>
            <a:ext cx="7560839" cy="4008438"/>
          </a:xfrm>
        </p:spPr>
        <p:txBody>
          <a:bodyPr>
            <a:normAutofit/>
          </a:bodyPr>
          <a:lstStyle/>
          <a:p>
            <a:endParaRPr lang="sv-SE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</a:p>
          <a:p>
            <a:endParaRPr lang="sv-SE" sz="1800" dirty="0">
              <a:solidFill>
                <a:schemeClr val="bg2"/>
              </a:solidFill>
            </a:endParaRPr>
          </a:p>
          <a:p>
            <a:r>
              <a:rPr lang="sv-SE" sz="1800" dirty="0">
                <a:solidFill>
                  <a:schemeClr val="bg2"/>
                </a:solidFill>
              </a:rPr>
              <a:t>malin.henriksson@vti.se</a:t>
            </a:r>
          </a:p>
          <a:p>
            <a:r>
              <a:rPr lang="sv-SE" sz="1800" dirty="0">
                <a:solidFill>
                  <a:schemeClr val="bg2"/>
                </a:solidFill>
              </a:rPr>
              <a:t>+46(0)13-20 41 12</a:t>
            </a:r>
          </a:p>
          <a:p>
            <a:endParaRPr lang="sv-SE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/>
              </a:solidFill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6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title"/>
          </p:nvPr>
        </p:nvSpPr>
        <p:spPr>
          <a:xfrm>
            <a:off x="466656" y="998730"/>
            <a:ext cx="7107365" cy="180020"/>
          </a:xfrm>
        </p:spPr>
        <p:txBody>
          <a:bodyPr/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activity-based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approach to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parking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/>
              <a:t>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25385D12-6AEB-4EEC-8263-EB3443B93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656" y="1988840"/>
            <a:ext cx="7930769" cy="4277779"/>
          </a:xfrm>
        </p:spPr>
        <p:txBody>
          <a:bodyPr/>
          <a:lstStyle/>
          <a:p>
            <a:endParaRPr lang="sv-SE" sz="24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sv-SE" sz="24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sv-SE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sv-SE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sv-SE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sv-SE" sz="24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everyday</a:t>
            </a:r>
            <a:r>
              <a:rPr lang="sv-SE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sv-SE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sv-SE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sv-SE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  <a:r>
              <a:rPr lang="sv-SE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policy </a:t>
            </a:r>
            <a:r>
              <a:rPr lang="sv-SE" sz="24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sv-SE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sv-SE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</a:t>
            </a:r>
            <a:r>
              <a:rPr lang="sv-SE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7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title"/>
          </p:nvPr>
        </p:nvSpPr>
        <p:spPr>
          <a:xfrm>
            <a:off x="566555" y="593685"/>
            <a:ext cx="7695855" cy="810090"/>
          </a:xfrm>
        </p:spPr>
        <p:txBody>
          <a:bodyPr/>
          <a:lstStyle/>
          <a:p>
            <a:r>
              <a:rPr lang="sv-SE" dirty="0"/>
              <a:t>Trends </a:t>
            </a:r>
            <a:r>
              <a:rPr lang="sv-SE" dirty="0" err="1"/>
              <a:t>affecting</a:t>
            </a:r>
            <a:r>
              <a:rPr lang="sv-SE" dirty="0"/>
              <a:t> the </a:t>
            </a:r>
            <a:r>
              <a:rPr lang="sv-SE" dirty="0" err="1"/>
              <a:t>built</a:t>
            </a:r>
            <a:r>
              <a:rPr lang="sv-SE" dirty="0"/>
              <a:t> </a:t>
            </a:r>
            <a:r>
              <a:rPr lang="sv-SE" dirty="0" err="1"/>
              <a:t>environment</a:t>
            </a:r>
            <a:endParaRPr lang="sv-SE" dirty="0"/>
          </a:p>
        </p:txBody>
      </p:sp>
      <p:sp>
        <p:nvSpPr>
          <p:cNvPr id="22531" name="Rectangle 24"/>
          <p:cNvSpPr>
            <a:spLocks noGrp="1" noChangeArrowheads="1"/>
          </p:cNvSpPr>
          <p:nvPr>
            <p:ph idx="1"/>
          </p:nvPr>
        </p:nvSpPr>
        <p:spPr>
          <a:xfrm>
            <a:off x="296526" y="2012850"/>
            <a:ext cx="7875874" cy="4008438"/>
          </a:xfrm>
        </p:spPr>
        <p:txBody>
          <a:bodyPr>
            <a:normAutofit/>
          </a:bodyPr>
          <a:lstStyle/>
          <a:p>
            <a:r>
              <a:rPr lang="sv-SE" sz="1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Urbanisation</a:t>
            </a:r>
            <a:endParaRPr lang="sv-SE" sz="16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Compact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cities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risning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house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prices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attractive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whom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Peri-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urbanisation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urban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sprawl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dominated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planning</a:t>
            </a:r>
          </a:p>
          <a:p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600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600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i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Consequences</a:t>
            </a:r>
            <a:r>
              <a:rPr lang="sv-SE" sz="1600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the </a:t>
            </a:r>
            <a:r>
              <a:rPr lang="sv-SE" sz="1600" i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everyday</a:t>
            </a:r>
            <a:r>
              <a:rPr lang="sv-SE" sz="1600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i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sv-SE" sz="1600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habits? </a:t>
            </a:r>
          </a:p>
          <a:p>
            <a:pPr lvl="1" indent="0" eaLnBrk="1" hangingPunct="1">
              <a:buNone/>
            </a:pPr>
            <a:endParaRPr lang="sv-SE" sz="2000" dirty="0">
              <a:solidFill>
                <a:schemeClr val="bg2">
                  <a:lumMod val="50000"/>
                </a:schemeClr>
              </a:solidFill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1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title"/>
          </p:nvPr>
        </p:nvSpPr>
        <p:spPr>
          <a:xfrm>
            <a:off x="524974" y="728700"/>
            <a:ext cx="8097475" cy="585065"/>
          </a:xfrm>
        </p:spPr>
        <p:txBody>
          <a:bodyPr/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Interview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park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/>
              <a:t> </a:t>
            </a:r>
          </a:p>
        </p:txBody>
      </p:sp>
      <p:sp>
        <p:nvSpPr>
          <p:cNvPr id="22531" name="Rectangle 24"/>
          <p:cNvSpPr>
            <a:spLocks noGrp="1" noChangeArrowheads="1"/>
          </p:cNvSpPr>
          <p:nvPr>
            <p:ph idx="1"/>
          </p:nvPr>
        </p:nvSpPr>
        <p:spPr>
          <a:xfrm>
            <a:off x="386535" y="1853825"/>
            <a:ext cx="7650850" cy="40084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interviews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(+ 10 ”trial”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interviews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 in multi-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storey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parks in a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middle-sized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municipality</a:t>
            </a:r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Themes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the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interviews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parking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habits,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habits and the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everyday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interviews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insight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everyday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multi-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storey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parks on a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basis</a:t>
            </a:r>
          </a:p>
          <a:p>
            <a:pPr lvl="1" indent="0" eaLnBrk="1" hangingPunct="1">
              <a:buNone/>
            </a:pPr>
            <a:endParaRPr lang="sv-SE" sz="2000" dirty="0">
              <a:solidFill>
                <a:schemeClr val="bg2"/>
              </a:solidFill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88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title"/>
          </p:nvPr>
        </p:nvSpPr>
        <p:spPr>
          <a:xfrm>
            <a:off x="521550" y="458670"/>
            <a:ext cx="7110789" cy="1374647"/>
          </a:xfrm>
        </p:spPr>
        <p:txBody>
          <a:bodyPr/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Five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/>
              <a:t> </a:t>
            </a:r>
          </a:p>
        </p:txBody>
      </p:sp>
      <p:sp>
        <p:nvSpPr>
          <p:cNvPr id="22531" name="Rectangle 24"/>
          <p:cNvSpPr>
            <a:spLocks noGrp="1" noChangeArrowheads="1"/>
          </p:cNvSpPr>
          <p:nvPr>
            <p:ph idx="1"/>
          </p:nvPr>
        </p:nvSpPr>
        <p:spPr>
          <a:xfrm>
            <a:off x="303193" y="2012850"/>
            <a:ext cx="5338460" cy="40084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traveller</a:t>
            </a:r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comfy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motorist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stressed-out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motorist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countryside motorist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”I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my </a:t>
            </a:r>
            <a:r>
              <a:rPr lang="sv-SE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sv-SE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work”-motorist</a:t>
            </a:r>
          </a:p>
          <a:p>
            <a:pPr lvl="1" indent="0" eaLnBrk="1" hangingPunct="1">
              <a:buNone/>
            </a:pPr>
            <a:endParaRPr lang="sv-SE" sz="2000" dirty="0">
              <a:solidFill>
                <a:schemeClr val="bg2"/>
              </a:solidFill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56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title"/>
          </p:nvPr>
        </p:nvSpPr>
        <p:spPr>
          <a:xfrm>
            <a:off x="524975" y="728700"/>
            <a:ext cx="6252270" cy="789582"/>
          </a:xfrm>
        </p:spPr>
        <p:txBody>
          <a:bodyPr/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traveller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/>
              <a:t> </a:t>
            </a:r>
          </a:p>
        </p:txBody>
      </p:sp>
      <p:sp>
        <p:nvSpPr>
          <p:cNvPr id="22531" name="Rectangle 24"/>
          <p:cNvSpPr>
            <a:spLocks noGrp="1" noChangeArrowheads="1"/>
          </p:cNvSpPr>
          <p:nvPr>
            <p:ph idx="1"/>
          </p:nvPr>
        </p:nvSpPr>
        <p:spPr>
          <a:xfrm>
            <a:off x="296526" y="2012850"/>
            <a:ext cx="7875874" cy="40084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800" i="1" dirty="0">
                <a:solidFill>
                  <a:schemeClr val="bg2"/>
                </a:solidFill>
              </a:rPr>
              <a:t>”It </a:t>
            </a:r>
            <a:r>
              <a:rPr lang="sv-SE" sz="2800" i="1" dirty="0" err="1">
                <a:solidFill>
                  <a:schemeClr val="bg2"/>
                </a:solidFill>
              </a:rPr>
              <a:t>might</a:t>
            </a:r>
            <a:r>
              <a:rPr lang="sv-SE" sz="2800" i="1" dirty="0">
                <a:solidFill>
                  <a:schemeClr val="bg2"/>
                </a:solidFill>
              </a:rPr>
              <a:t> as </a:t>
            </a:r>
            <a:r>
              <a:rPr lang="sv-SE" sz="2800" i="1" dirty="0" err="1">
                <a:solidFill>
                  <a:schemeClr val="bg2"/>
                </a:solidFill>
              </a:rPr>
              <a:t>well</a:t>
            </a:r>
            <a:r>
              <a:rPr lang="sv-SE" sz="2800" i="1" dirty="0">
                <a:solidFill>
                  <a:schemeClr val="bg2"/>
                </a:solidFill>
              </a:rPr>
              <a:t> be </a:t>
            </a:r>
            <a:r>
              <a:rPr lang="sv-SE" sz="2800" i="1" dirty="0" err="1">
                <a:solidFill>
                  <a:schemeClr val="bg2"/>
                </a:solidFill>
              </a:rPr>
              <a:t>more</a:t>
            </a:r>
            <a:r>
              <a:rPr lang="sv-SE" sz="2800" i="1" dirty="0">
                <a:solidFill>
                  <a:schemeClr val="bg2"/>
                </a:solidFill>
              </a:rPr>
              <a:t> </a:t>
            </a:r>
            <a:r>
              <a:rPr lang="sv-SE" sz="2800" i="1" dirty="0" err="1">
                <a:solidFill>
                  <a:schemeClr val="bg2"/>
                </a:solidFill>
              </a:rPr>
              <a:t>expensive</a:t>
            </a:r>
            <a:r>
              <a:rPr lang="sv-SE" sz="2800" i="1" dirty="0">
                <a:solidFill>
                  <a:schemeClr val="bg2"/>
                </a:solidFill>
              </a:rPr>
              <a:t> to park, </a:t>
            </a:r>
            <a:r>
              <a:rPr lang="sv-SE" sz="2800" i="1" dirty="0" err="1">
                <a:solidFill>
                  <a:schemeClr val="bg2"/>
                </a:solidFill>
              </a:rPr>
              <a:t>then</a:t>
            </a:r>
            <a:r>
              <a:rPr lang="sv-SE" sz="2800" i="1" dirty="0">
                <a:solidFill>
                  <a:schemeClr val="bg2"/>
                </a:solidFill>
              </a:rPr>
              <a:t> </a:t>
            </a:r>
            <a:r>
              <a:rPr lang="sv-SE" sz="2800" i="1" dirty="0" err="1">
                <a:solidFill>
                  <a:schemeClr val="bg2"/>
                </a:solidFill>
              </a:rPr>
              <a:t>we</a:t>
            </a:r>
            <a:r>
              <a:rPr lang="sv-SE" sz="2800" i="1" dirty="0">
                <a:solidFill>
                  <a:schemeClr val="bg2"/>
                </a:solidFill>
              </a:rPr>
              <a:t> </a:t>
            </a:r>
            <a:r>
              <a:rPr lang="sv-SE" sz="2800" i="1" dirty="0" err="1">
                <a:solidFill>
                  <a:schemeClr val="bg2"/>
                </a:solidFill>
              </a:rPr>
              <a:t>will</a:t>
            </a:r>
            <a:r>
              <a:rPr lang="sv-SE" sz="2800" i="1" dirty="0">
                <a:solidFill>
                  <a:schemeClr val="bg2"/>
                </a:solidFill>
              </a:rPr>
              <a:t> get rid </a:t>
            </a:r>
            <a:r>
              <a:rPr lang="sv-SE" sz="2800" i="1" dirty="0" err="1">
                <a:solidFill>
                  <a:schemeClr val="bg2"/>
                </a:solidFill>
              </a:rPr>
              <a:t>of</a:t>
            </a:r>
            <a:r>
              <a:rPr lang="sv-SE" sz="2800" i="1" dirty="0">
                <a:solidFill>
                  <a:schemeClr val="bg2"/>
                </a:solidFill>
              </a:rPr>
              <a:t> the </a:t>
            </a:r>
            <a:r>
              <a:rPr lang="sv-SE" sz="2800" i="1" dirty="0" err="1">
                <a:solidFill>
                  <a:schemeClr val="bg2"/>
                </a:solidFill>
              </a:rPr>
              <a:t>cars</a:t>
            </a:r>
            <a:r>
              <a:rPr lang="sv-SE" sz="2800" i="1" dirty="0">
                <a:solidFill>
                  <a:schemeClr val="bg2"/>
                </a:solidFill>
              </a:rPr>
              <a:t>!”</a:t>
            </a:r>
            <a:endParaRPr lang="sv-SE" sz="2800" dirty="0">
              <a:solidFill>
                <a:schemeClr val="bg2"/>
              </a:solidFill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/>
              </a:solidFill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4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title"/>
          </p:nvPr>
        </p:nvSpPr>
        <p:spPr>
          <a:xfrm>
            <a:off x="521550" y="863715"/>
            <a:ext cx="5104910" cy="789582"/>
          </a:xfrm>
        </p:spPr>
        <p:txBody>
          <a:bodyPr/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comfy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motorist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/>
              <a:t> </a:t>
            </a:r>
          </a:p>
        </p:txBody>
      </p:sp>
      <p:sp>
        <p:nvSpPr>
          <p:cNvPr id="22531" name="Rectangle 24"/>
          <p:cNvSpPr>
            <a:spLocks noGrp="1" noChangeArrowheads="1"/>
          </p:cNvSpPr>
          <p:nvPr>
            <p:ph idx="1"/>
          </p:nvPr>
        </p:nvSpPr>
        <p:spPr>
          <a:xfrm>
            <a:off x="341530" y="2033845"/>
            <a:ext cx="7875874" cy="40084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800" i="1" dirty="0">
                <a:solidFill>
                  <a:schemeClr val="bg2"/>
                </a:solidFill>
              </a:rPr>
              <a:t>”I </a:t>
            </a:r>
            <a:r>
              <a:rPr lang="sv-SE" sz="2800" i="1" dirty="0" err="1">
                <a:solidFill>
                  <a:schemeClr val="bg2"/>
                </a:solidFill>
              </a:rPr>
              <a:t>want</a:t>
            </a:r>
            <a:r>
              <a:rPr lang="sv-SE" sz="2800" i="1" dirty="0">
                <a:solidFill>
                  <a:schemeClr val="bg2"/>
                </a:solidFill>
              </a:rPr>
              <a:t> to be flexible. I </a:t>
            </a:r>
            <a:r>
              <a:rPr lang="sv-SE" sz="2800" i="1" dirty="0" err="1">
                <a:solidFill>
                  <a:schemeClr val="bg2"/>
                </a:solidFill>
              </a:rPr>
              <a:t>don’t</a:t>
            </a:r>
            <a:r>
              <a:rPr lang="sv-SE" sz="2800" i="1" dirty="0">
                <a:solidFill>
                  <a:schemeClr val="bg2"/>
                </a:solidFill>
              </a:rPr>
              <a:t> </a:t>
            </a:r>
            <a:r>
              <a:rPr lang="sv-SE" sz="2800" i="1" dirty="0" err="1">
                <a:solidFill>
                  <a:schemeClr val="bg2"/>
                </a:solidFill>
              </a:rPr>
              <a:t>want</a:t>
            </a:r>
            <a:r>
              <a:rPr lang="sv-SE" sz="2800" i="1" dirty="0">
                <a:solidFill>
                  <a:schemeClr val="bg2"/>
                </a:solidFill>
              </a:rPr>
              <a:t> to </a:t>
            </a:r>
            <a:r>
              <a:rPr lang="sv-SE" sz="2800" i="1" dirty="0" err="1">
                <a:solidFill>
                  <a:schemeClr val="bg2"/>
                </a:solidFill>
              </a:rPr>
              <a:t>let</a:t>
            </a:r>
            <a:r>
              <a:rPr lang="sv-SE" sz="2800" i="1" dirty="0">
                <a:solidFill>
                  <a:schemeClr val="bg2"/>
                </a:solidFill>
              </a:rPr>
              <a:t> the </a:t>
            </a:r>
            <a:r>
              <a:rPr lang="sv-SE" sz="2800" i="1" dirty="0" err="1">
                <a:solidFill>
                  <a:schemeClr val="bg2"/>
                </a:solidFill>
              </a:rPr>
              <a:t>clock</a:t>
            </a:r>
            <a:r>
              <a:rPr lang="sv-SE" sz="2800" i="1" dirty="0">
                <a:solidFill>
                  <a:schemeClr val="bg2"/>
                </a:solidFill>
              </a:rPr>
              <a:t> </a:t>
            </a:r>
            <a:r>
              <a:rPr lang="sv-SE" sz="2800" i="1" dirty="0" err="1">
                <a:solidFill>
                  <a:schemeClr val="bg2"/>
                </a:solidFill>
              </a:rPr>
              <a:t>run</a:t>
            </a:r>
            <a:r>
              <a:rPr lang="sv-SE" sz="2800" i="1" dirty="0">
                <a:solidFill>
                  <a:schemeClr val="bg2"/>
                </a:solidFill>
              </a:rPr>
              <a:t> my </a:t>
            </a:r>
            <a:r>
              <a:rPr lang="sv-SE" sz="2800" i="1" dirty="0" err="1">
                <a:solidFill>
                  <a:schemeClr val="bg2"/>
                </a:solidFill>
              </a:rPr>
              <a:t>life</a:t>
            </a:r>
            <a:r>
              <a:rPr lang="sv-SE" sz="2800" i="1" dirty="0">
                <a:solidFill>
                  <a:schemeClr val="bg2"/>
                </a:solidFill>
              </a:rPr>
              <a:t>”</a:t>
            </a:r>
            <a:endParaRPr lang="sv-SE" sz="2800" dirty="0">
              <a:solidFill>
                <a:schemeClr val="bg2"/>
              </a:solidFill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/>
              </a:solidFill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660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title"/>
          </p:nvPr>
        </p:nvSpPr>
        <p:spPr>
          <a:xfrm>
            <a:off x="524975" y="728700"/>
            <a:ext cx="5104910" cy="789582"/>
          </a:xfrm>
        </p:spPr>
        <p:txBody>
          <a:bodyPr/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stressed-out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motorist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/>
              <a:t> </a:t>
            </a:r>
          </a:p>
        </p:txBody>
      </p:sp>
      <p:sp>
        <p:nvSpPr>
          <p:cNvPr id="22531" name="Rectangle 24"/>
          <p:cNvSpPr>
            <a:spLocks noGrp="1" noChangeArrowheads="1"/>
          </p:cNvSpPr>
          <p:nvPr>
            <p:ph idx="1"/>
          </p:nvPr>
        </p:nvSpPr>
        <p:spPr>
          <a:xfrm>
            <a:off x="296525" y="2012850"/>
            <a:ext cx="7740859" cy="40084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800" i="1" dirty="0">
                <a:solidFill>
                  <a:schemeClr val="bg2"/>
                </a:solidFill>
              </a:rPr>
              <a:t>”</a:t>
            </a:r>
            <a:r>
              <a:rPr lang="sv-SE" sz="2800" i="1" dirty="0" err="1">
                <a:solidFill>
                  <a:schemeClr val="bg2"/>
                </a:solidFill>
              </a:rPr>
              <a:t>I’m</a:t>
            </a:r>
            <a:r>
              <a:rPr lang="sv-SE" sz="2800" i="1" dirty="0">
                <a:solidFill>
                  <a:schemeClr val="bg2"/>
                </a:solidFill>
              </a:rPr>
              <a:t> </a:t>
            </a:r>
            <a:r>
              <a:rPr lang="sv-SE" sz="2800" i="1" dirty="0" err="1">
                <a:solidFill>
                  <a:schemeClr val="bg2"/>
                </a:solidFill>
              </a:rPr>
              <a:t>already</a:t>
            </a:r>
            <a:r>
              <a:rPr lang="sv-SE" sz="2800" i="1" dirty="0">
                <a:solidFill>
                  <a:schemeClr val="bg2"/>
                </a:solidFill>
              </a:rPr>
              <a:t> in the </a:t>
            </a:r>
            <a:r>
              <a:rPr lang="sv-SE" sz="2800" i="1" dirty="0" err="1">
                <a:solidFill>
                  <a:schemeClr val="bg2"/>
                </a:solidFill>
              </a:rPr>
              <a:t>riskzone</a:t>
            </a:r>
            <a:r>
              <a:rPr lang="sv-SE" sz="2800" i="1" dirty="0">
                <a:solidFill>
                  <a:schemeClr val="bg2"/>
                </a:solidFill>
              </a:rPr>
              <a:t> </a:t>
            </a:r>
            <a:r>
              <a:rPr lang="sv-SE" sz="2800" i="1" dirty="0" err="1">
                <a:solidFill>
                  <a:schemeClr val="bg2"/>
                </a:solidFill>
              </a:rPr>
              <a:t>of</a:t>
            </a:r>
            <a:r>
              <a:rPr lang="sv-SE" sz="2800" i="1" dirty="0">
                <a:solidFill>
                  <a:schemeClr val="bg2"/>
                </a:solidFill>
              </a:rPr>
              <a:t> not </a:t>
            </a:r>
            <a:r>
              <a:rPr lang="sv-SE" sz="2800" i="1" dirty="0" err="1">
                <a:solidFill>
                  <a:schemeClr val="bg2"/>
                </a:solidFill>
              </a:rPr>
              <a:t>managing</a:t>
            </a:r>
            <a:r>
              <a:rPr lang="sv-SE" sz="2800" i="1" dirty="0">
                <a:solidFill>
                  <a:schemeClr val="bg2"/>
                </a:solidFill>
              </a:rPr>
              <a:t> my </a:t>
            </a:r>
            <a:r>
              <a:rPr lang="sv-SE" sz="2800" i="1" dirty="0" err="1">
                <a:solidFill>
                  <a:schemeClr val="bg2"/>
                </a:solidFill>
              </a:rPr>
              <a:t>everyday</a:t>
            </a:r>
            <a:r>
              <a:rPr lang="sv-SE" sz="2800" i="1" dirty="0">
                <a:solidFill>
                  <a:schemeClr val="bg2"/>
                </a:solidFill>
              </a:rPr>
              <a:t> </a:t>
            </a:r>
            <a:r>
              <a:rPr lang="sv-SE" sz="2800" i="1" dirty="0" err="1">
                <a:solidFill>
                  <a:schemeClr val="bg2"/>
                </a:solidFill>
              </a:rPr>
              <a:t>life</a:t>
            </a:r>
            <a:r>
              <a:rPr lang="sv-SE" sz="2800" i="1" dirty="0">
                <a:solidFill>
                  <a:schemeClr val="bg2"/>
                </a:solidFill>
              </a:rPr>
              <a:t> at all”</a:t>
            </a:r>
            <a:endParaRPr lang="sv-SE" sz="2000" dirty="0">
              <a:solidFill>
                <a:schemeClr val="bg2"/>
              </a:solidFill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87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title"/>
          </p:nvPr>
        </p:nvSpPr>
        <p:spPr>
          <a:xfrm>
            <a:off x="524975" y="728700"/>
            <a:ext cx="6522300" cy="789582"/>
          </a:xfrm>
        </p:spPr>
        <p:txBody>
          <a:bodyPr/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The countryside motorist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/>
              <a:t> </a:t>
            </a:r>
          </a:p>
        </p:txBody>
      </p:sp>
      <p:sp>
        <p:nvSpPr>
          <p:cNvPr id="22531" name="Rectangle 24"/>
          <p:cNvSpPr>
            <a:spLocks noGrp="1" noChangeArrowheads="1"/>
          </p:cNvSpPr>
          <p:nvPr>
            <p:ph idx="1"/>
          </p:nvPr>
        </p:nvSpPr>
        <p:spPr>
          <a:xfrm>
            <a:off x="296526" y="2012850"/>
            <a:ext cx="7875874" cy="40084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i="1" dirty="0">
                <a:solidFill>
                  <a:schemeClr val="bg2"/>
                </a:solidFill>
              </a:rPr>
              <a:t>”For </a:t>
            </a:r>
            <a:r>
              <a:rPr lang="sv-SE" sz="2400" i="1" dirty="0" err="1">
                <a:solidFill>
                  <a:schemeClr val="bg2"/>
                </a:solidFill>
              </a:rPr>
              <a:t>us</a:t>
            </a:r>
            <a:r>
              <a:rPr lang="sv-SE" sz="2400" i="1" dirty="0">
                <a:solidFill>
                  <a:schemeClr val="bg2"/>
                </a:solidFill>
              </a:rPr>
              <a:t> </a:t>
            </a:r>
            <a:r>
              <a:rPr lang="sv-SE" sz="2400" i="1" dirty="0" err="1">
                <a:solidFill>
                  <a:schemeClr val="bg2"/>
                </a:solidFill>
              </a:rPr>
              <a:t>who</a:t>
            </a:r>
            <a:r>
              <a:rPr lang="sv-SE" sz="2400" i="1" dirty="0">
                <a:solidFill>
                  <a:schemeClr val="bg2"/>
                </a:solidFill>
              </a:rPr>
              <a:t> live on the countryside the </a:t>
            </a:r>
            <a:r>
              <a:rPr lang="sv-SE" sz="2400" i="1" dirty="0" err="1">
                <a:solidFill>
                  <a:schemeClr val="bg2"/>
                </a:solidFill>
              </a:rPr>
              <a:t>car</a:t>
            </a:r>
            <a:r>
              <a:rPr lang="sv-SE" sz="2400" i="1" dirty="0">
                <a:solidFill>
                  <a:schemeClr val="bg2"/>
                </a:solidFill>
              </a:rPr>
              <a:t> is </a:t>
            </a:r>
            <a:r>
              <a:rPr lang="sv-SE" sz="2400" i="1" dirty="0" err="1">
                <a:solidFill>
                  <a:schemeClr val="bg2"/>
                </a:solidFill>
              </a:rPr>
              <a:t>necessary</a:t>
            </a:r>
            <a:r>
              <a:rPr lang="sv-SE" sz="2400" i="1" dirty="0">
                <a:solidFill>
                  <a:schemeClr val="bg2"/>
                </a:solidFill>
              </a:rPr>
              <a:t>. </a:t>
            </a:r>
            <a:r>
              <a:rPr lang="sv-SE" sz="2400" i="1" dirty="0" err="1">
                <a:solidFill>
                  <a:schemeClr val="bg2"/>
                </a:solidFill>
              </a:rPr>
              <a:t>Without</a:t>
            </a:r>
            <a:r>
              <a:rPr lang="sv-SE" sz="2400" i="1" dirty="0">
                <a:solidFill>
                  <a:schemeClr val="bg2"/>
                </a:solidFill>
              </a:rPr>
              <a:t> it </a:t>
            </a:r>
            <a:r>
              <a:rPr lang="sv-SE" sz="2400" i="1" dirty="0" err="1">
                <a:solidFill>
                  <a:schemeClr val="bg2"/>
                </a:solidFill>
              </a:rPr>
              <a:t>we</a:t>
            </a:r>
            <a:r>
              <a:rPr lang="sv-SE" sz="2400" i="1" dirty="0">
                <a:solidFill>
                  <a:schemeClr val="bg2"/>
                </a:solidFill>
              </a:rPr>
              <a:t> </a:t>
            </a:r>
            <a:r>
              <a:rPr lang="sv-SE" sz="2400" i="1" dirty="0" err="1">
                <a:solidFill>
                  <a:schemeClr val="bg2"/>
                </a:solidFill>
              </a:rPr>
              <a:t>wouldn’t</a:t>
            </a:r>
            <a:r>
              <a:rPr lang="sv-SE" sz="2400" i="1" dirty="0">
                <a:solidFill>
                  <a:schemeClr val="bg2"/>
                </a:solidFill>
              </a:rPr>
              <a:t> be </a:t>
            </a:r>
            <a:r>
              <a:rPr lang="sv-SE" sz="2400" i="1" dirty="0" err="1">
                <a:solidFill>
                  <a:schemeClr val="bg2"/>
                </a:solidFill>
              </a:rPr>
              <a:t>able</a:t>
            </a:r>
            <a:r>
              <a:rPr lang="sv-SE" sz="2400" i="1" dirty="0">
                <a:solidFill>
                  <a:schemeClr val="bg2"/>
                </a:solidFill>
              </a:rPr>
              <a:t> to work in the city. </a:t>
            </a:r>
            <a:r>
              <a:rPr lang="sv-SE" sz="2400" i="1" dirty="0" err="1">
                <a:solidFill>
                  <a:schemeClr val="bg2"/>
                </a:solidFill>
              </a:rPr>
              <a:t>Everyone</a:t>
            </a:r>
            <a:r>
              <a:rPr lang="sv-SE" sz="2400" i="1" dirty="0">
                <a:solidFill>
                  <a:schemeClr val="bg2"/>
                </a:solidFill>
              </a:rPr>
              <a:t> on the countryside </a:t>
            </a:r>
            <a:r>
              <a:rPr lang="sv-SE" sz="2400" i="1" dirty="0" err="1">
                <a:solidFill>
                  <a:schemeClr val="bg2"/>
                </a:solidFill>
              </a:rPr>
              <a:t>reason</a:t>
            </a:r>
            <a:r>
              <a:rPr lang="sv-SE" sz="2400" i="1" dirty="0">
                <a:solidFill>
                  <a:schemeClr val="bg2"/>
                </a:solidFill>
              </a:rPr>
              <a:t> like I do”</a:t>
            </a:r>
            <a:endParaRPr lang="sv-SE" sz="2400" dirty="0">
              <a:solidFill>
                <a:schemeClr val="bg2"/>
              </a:solidFill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/>
              </a:solidFill>
            </a:endParaRPr>
          </a:p>
          <a:p>
            <a:pPr lvl="1" indent="0" eaLnBrk="1" hangingPunct="1">
              <a:buNone/>
            </a:pPr>
            <a:endParaRPr lang="sv-SE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832132"/>
      </p:ext>
    </p:extLst>
  </p:cSld>
  <p:clrMapOvr>
    <a:masterClrMapping/>
  </p:clrMapOvr>
</p:sld>
</file>

<file path=ppt/theme/theme1.xml><?xml version="1.0" encoding="utf-8"?>
<a:theme xmlns:a="http://schemas.openxmlformats.org/drawingml/2006/main" name="vti-2012">
  <a:themeElements>
    <a:clrScheme name="VTI-presentation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A20000"/>
      </a:accent1>
      <a:accent2>
        <a:srgbClr val="9B5050"/>
      </a:accent2>
      <a:accent3>
        <a:srgbClr val="C32828"/>
      </a:accent3>
      <a:accent4>
        <a:srgbClr val="EB1414"/>
      </a:accent4>
      <a:accent5>
        <a:srgbClr val="FF4343"/>
      </a:accent5>
      <a:accent6>
        <a:srgbClr val="FF7575"/>
      </a:accent6>
      <a:hlink>
        <a:srgbClr val="6D81BB"/>
      </a:hlink>
      <a:folHlink>
        <a:srgbClr val="4D4D4D"/>
      </a:folHlink>
    </a:clrScheme>
    <a:fontScheme name="VTI grafiska 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d bakgrundsdekor 1">
        <a:dk1>
          <a:srgbClr val="4D4D4D"/>
        </a:dk1>
        <a:lt1>
          <a:srgbClr val="FFFFFF"/>
        </a:lt1>
        <a:dk2>
          <a:srgbClr val="808080"/>
        </a:dk2>
        <a:lt2>
          <a:srgbClr val="DDDDDD"/>
        </a:lt2>
        <a:accent1>
          <a:srgbClr val="EB0000"/>
        </a:accent1>
        <a:accent2>
          <a:srgbClr val="6D81BB"/>
        </a:accent2>
        <a:accent3>
          <a:srgbClr val="FFFFFF"/>
        </a:accent3>
        <a:accent4>
          <a:srgbClr val="404040"/>
        </a:accent4>
        <a:accent5>
          <a:srgbClr val="F3AAAA"/>
        </a:accent5>
        <a:accent6>
          <a:srgbClr val="6274A9"/>
        </a:accent6>
        <a:hlink>
          <a:srgbClr val="861635"/>
        </a:hlink>
        <a:folHlink>
          <a:srgbClr val="DB9A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ti-2012">
  <a:themeElements>
    <a:clrScheme name="Med bakgrundsdekor 1">
      <a:dk1>
        <a:srgbClr val="4D4D4D"/>
      </a:dk1>
      <a:lt1>
        <a:srgbClr val="FFFFFF"/>
      </a:lt1>
      <a:dk2>
        <a:srgbClr val="808080"/>
      </a:dk2>
      <a:lt2>
        <a:srgbClr val="DDDDDD"/>
      </a:lt2>
      <a:accent1>
        <a:srgbClr val="EB0000"/>
      </a:accent1>
      <a:accent2>
        <a:srgbClr val="6D81BB"/>
      </a:accent2>
      <a:accent3>
        <a:srgbClr val="FFFFFF"/>
      </a:accent3>
      <a:accent4>
        <a:srgbClr val="404040"/>
      </a:accent4>
      <a:accent5>
        <a:srgbClr val="F3AAAA"/>
      </a:accent5>
      <a:accent6>
        <a:srgbClr val="6274A9"/>
      </a:accent6>
      <a:hlink>
        <a:srgbClr val="861635"/>
      </a:hlink>
      <a:folHlink>
        <a:srgbClr val="DB9A38"/>
      </a:folHlink>
    </a:clrScheme>
    <a:fontScheme name="VTI grafiska 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d bakgrundsdekor 1">
        <a:dk1>
          <a:srgbClr val="4D4D4D"/>
        </a:dk1>
        <a:lt1>
          <a:srgbClr val="FFFFFF"/>
        </a:lt1>
        <a:dk2>
          <a:srgbClr val="808080"/>
        </a:dk2>
        <a:lt2>
          <a:srgbClr val="DDDDDD"/>
        </a:lt2>
        <a:accent1>
          <a:srgbClr val="EB0000"/>
        </a:accent1>
        <a:accent2>
          <a:srgbClr val="6D81BB"/>
        </a:accent2>
        <a:accent3>
          <a:srgbClr val="FFFFFF"/>
        </a:accent3>
        <a:accent4>
          <a:srgbClr val="404040"/>
        </a:accent4>
        <a:accent5>
          <a:srgbClr val="F3AAAA"/>
        </a:accent5>
        <a:accent6>
          <a:srgbClr val="6274A9"/>
        </a:accent6>
        <a:hlink>
          <a:srgbClr val="861635"/>
        </a:hlink>
        <a:folHlink>
          <a:srgbClr val="DB9A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8a932adfcf445a0a8ed6c476116125a xmlns="c995b516-2d0b-46d3-afa4-a765b0df36d7">
      <Terms xmlns="http://schemas.microsoft.com/office/infopath/2007/PartnerControls">
        <TermInfo xmlns="http://schemas.microsoft.com/office/infopath/2007/PartnerControls">
          <TermName xmlns="http://schemas.microsoft.com/office/infopath/2007/PartnerControls">Övrigt</TermName>
          <TermId xmlns="http://schemas.microsoft.com/office/infopath/2007/PartnerControls">3e2df837-f283-4433-a3a1-c79077029cef</TermId>
        </TermInfo>
      </Terms>
    </p8a932adfcf445a0a8ed6c476116125a>
    <ATPDescription xmlns="c995b516-2d0b-46d3-afa4-a765b0df36d7">Svensk presentation av VTI</ATPDescription>
    <PublishingExpirationDate xmlns="http://schemas.microsoft.com/sharepoint/v3" xsi:nil="true"/>
    <ATPDocumentOwner xmlns="c995b516-2d0b-46d3-afa4-a765b0df36d7">
      <UserInfo>
        <DisplayName>Monica Lomark</DisplayName>
        <AccountId>41</AccountId>
        <AccountType/>
      </UserInfo>
    </ATPDocumentOwner>
    <PublishingStartDate xmlns="http://schemas.microsoft.com/sharepoint/v3" xsi:nil="true"/>
    <n9d348b60b574375b70a3de711f9be63 xmlns="c995b516-2d0b-46d3-afa4-a765b0df36d7">
      <Terms xmlns="http://schemas.microsoft.com/office/infopath/2007/PartnerControls">
        <TermInfo xmlns="http://schemas.microsoft.com/office/infopath/2007/PartnerControls">
          <TermName xmlns="http://schemas.microsoft.com/office/infopath/2007/PartnerControls">Broschyr</TermName>
          <TermId xmlns="http://schemas.microsoft.com/office/infopath/2007/PartnerControls">11d983a4-fea9-43de-af35-6baf35287051</TermId>
        </TermInfo>
      </Terms>
    </n9d348b60b574375b70a3de711f9be63>
    <TaxCatchAll xmlns="c995b516-2d0b-46d3-afa4-a765b0df36d7">
      <Value>11</Value>
      <Value>18</Value>
      <Value>2</Value>
    </TaxCatchAll>
    <c6686aa9826740f69e2ad40d4cbdd547 xmlns="c995b516-2d0b-46d3-afa4-a765b0df36d7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</TermName>
          <TermId xmlns="http://schemas.microsoft.com/office/infopath/2007/PartnerControls">ff4a8b0e-fcac-4b56-a283-62e63bf47972</TermId>
        </TermInfo>
      </Terms>
    </c6686aa9826740f69e2ad40d4cbdd547>
    <_dlc_DocId xmlns="c995b516-2d0b-46d3-afa4-a765b0df36d7">VTI0-111-64</_dlc_DocId>
    <_dlc_DocIdUrl xmlns="c995b516-2d0b-46d3-afa4-a765b0df36d7">
      <Url>http://transporten.vti.se/processes/sjalvservice-och-support/_layouts/15/DocIdRedir.aspx?ID=VTI0-111-64</Url>
      <Description>VTI0-111-64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94733CD6D84B14D958C7868AC673AA7" ma:contentTypeVersion="3" ma:contentTypeDescription="Skapa ett nytt dokument." ma:contentTypeScope="" ma:versionID="31cd37bcad9029d08dff240f2a290e6e">
  <xsd:schema xmlns:xsd="http://www.w3.org/2001/XMLSchema" xmlns:xs="http://www.w3.org/2001/XMLSchema" xmlns:p="http://schemas.microsoft.com/office/2006/metadata/properties" xmlns:ns1="http://schemas.microsoft.com/sharepoint/v3" xmlns:ns2="c995b516-2d0b-46d3-afa4-a765b0df36d7" targetNamespace="http://schemas.microsoft.com/office/2006/metadata/properties" ma:root="true" ma:fieldsID="085fa8112d0a824408163e595921d316" ns1:_="" ns2:_="">
    <xsd:import namespace="http://schemas.microsoft.com/sharepoint/v3"/>
    <xsd:import namespace="c995b516-2d0b-46d3-afa4-a765b0df36d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ATPDescription" minOccurs="0"/>
                <xsd:element ref="ns2:n9d348b60b574375b70a3de711f9be63" minOccurs="0"/>
                <xsd:element ref="ns2:TaxCatchAll" minOccurs="0"/>
                <xsd:element ref="ns2:TaxCatchAllLabel" minOccurs="0"/>
                <xsd:element ref="ns2:p8a932adfcf445a0a8ed6c476116125a" minOccurs="0"/>
                <xsd:element ref="ns2:c6686aa9826740f69e2ad40d4cbdd547" minOccurs="0"/>
                <xsd:element ref="ns2:ATPDocumentOwn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12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95b516-2d0b-46d3-afa4-a765b0df36d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TPDescription" ma:index="13" nillable="true" ma:displayName="Beskrivning" ma:internalName="ATPDescription">
      <xsd:simpleType>
        <xsd:restriction base="dms:Text"/>
      </xsd:simpleType>
    </xsd:element>
    <xsd:element name="n9d348b60b574375b70a3de711f9be63" ma:index="14" ma:taxonomy="true" ma:internalName="n9d348b60b574375b70a3de711f9be63" ma:taxonomyFieldName="ATPDocumentType" ma:displayName="Dokumenttyp" ma:readOnly="false" ma:default="" ma:fieldId="{79d348b6-0b57-4375-b70a-3de711f9be63}" ma:sspId="f3356fcd-8cb9-453a-8e0c-60a9e102228e" ma:termSetId="61c5c916-4124-4a3c-ad53-7cf0d8380a9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b427be3c-bc54-4d80-a245-bd4c1560d6f8}" ma:internalName="TaxCatchAll" ma:showField="CatchAllData" ma:web="c995b516-2d0b-46d3-afa4-a765b0df36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hidden="true" ma:list="{b427be3c-bc54-4d80-a245-bd4c1560d6f8}" ma:internalName="TaxCatchAllLabel" ma:readOnly="true" ma:showField="CatchAllDataLabel" ma:web="c995b516-2d0b-46d3-afa4-a765b0df36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8a932adfcf445a0a8ed6c476116125a" ma:index="18" ma:taxonomy="true" ma:internalName="p8a932adfcf445a0a8ed6c476116125a" ma:taxonomyFieldName="ATPCategory" ma:displayName="Kategori" ma:readOnly="false" ma:default="" ma:fieldId="{98a932ad-fcf4-45a0-a8ed-6c476116125a}" ma:sspId="f3356fcd-8cb9-453a-8e0c-60a9e102228e" ma:termSetId="c4d4aaae-5443-4834-a9b2-0d51e34955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6686aa9826740f69e2ad40d4cbdd547" ma:index="20" ma:taxonomy="true" ma:internalName="c6686aa9826740f69e2ad40d4cbdd547" ma:taxonomyFieldName="ATPOrganisatoryOwner" ma:displayName="Organisatorisk ägare" ma:readOnly="false" ma:default="" ma:fieldId="{c6686aa9-8267-40f6-9e2a-d40d4cbdd547}" ma:sspId="f3356fcd-8cb9-453a-8e0c-60a9e102228e" ma:termSetId="e464fdc5-a5c6-46d3-9401-57ef411fc3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TPDocumentOwner" ma:index="22" ma:displayName="Ägare" ma:list="UserInfo" ma:SharePointGroup="0" ma:internalName="ATPDocum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68AF9CE-80D5-4AC0-BD18-E5610BFB3A77}">
  <ds:schemaRefs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sharepoint/v3"/>
    <ds:schemaRef ds:uri="c995b516-2d0b-46d3-afa4-a765b0df36d7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331BC54-F597-456C-8645-76F75BA101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89420D-A925-42FF-8CB3-F37887C572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995b516-2d0b-46d3-afa4-a765b0df36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4103C27-8205-4FF7-A905-BEC99A9246D7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vti-2012</Template>
  <TotalTime>620</TotalTime>
  <Words>354</Words>
  <Application>Microsoft Office PowerPoint</Application>
  <PresentationFormat>On-screen Show (4:3)</PresentationFormat>
  <Paragraphs>97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vti-2012</vt:lpstr>
      <vt:lpstr>1_vti-2012</vt:lpstr>
      <vt:lpstr>    What are the travel habits and needs of those who use multi-storey car parking for everyday commuting in Linköping?     </vt:lpstr>
      <vt:lpstr> An activity-based approach to parking   </vt:lpstr>
      <vt:lpstr>Trends affecting the built environment</vt:lpstr>
      <vt:lpstr>   Interview study: why do you park here today?    </vt:lpstr>
      <vt:lpstr>  Five key mobility types   </vt:lpstr>
      <vt:lpstr>  The sustainable traveller    </vt:lpstr>
      <vt:lpstr> The comfy motorist    </vt:lpstr>
      <vt:lpstr>  The stressed-out motorist    </vt:lpstr>
      <vt:lpstr>  The countryside motorist    </vt:lpstr>
      <vt:lpstr>   The motorist who drive at work    </vt:lpstr>
      <vt:lpstr> Results    </vt:lpstr>
      <vt:lpstr> Implications for policy    </vt:lpstr>
      <vt:lpstr>   Further reading    </vt:lpstr>
      <vt:lpstr>    Thank you for the attention!    </vt:lpstr>
    </vt:vector>
  </TitlesOfParts>
  <Company>VTI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VTI PowerPoint svensk</dc:title>
  <dc:creator>monica.lomark@vti.se</dc:creator>
  <cp:lastModifiedBy>Greger Henriksson</cp:lastModifiedBy>
  <cp:revision>395</cp:revision>
  <cp:lastPrinted>2015-03-26T15:44:31Z</cp:lastPrinted>
  <dcterms:created xsi:type="dcterms:W3CDTF">2012-10-02T14:42:27Z</dcterms:created>
  <dcterms:modified xsi:type="dcterms:W3CDTF">2017-09-13T11:07:33Z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0x010100894733CD6D84B14D958C7868AC673AA7</vt:lpwstr>
  </property>
  <property fmtid="{D5CDD505-2E9C-101B-9397-08002B2CF9AE}" pid="3" name="_dlc_DocIdItemGuid">
    <vt:lpwstr>523f185c-2ee3-4663-910b-cd78372dc47e</vt:lpwstr>
  </property>
  <property fmtid="{D5CDD505-2E9C-101B-9397-08002B2CF9AE}" pid="4" name="ATPCategory">
    <vt:lpwstr>2;#Övrigt|3e2df837-f283-4433-a3a1-c79077029cef</vt:lpwstr>
  </property>
  <property fmtid="{D5CDD505-2E9C-101B-9397-08002B2CF9AE}" pid="5" name="ATPOrganisatoryOwner">
    <vt:lpwstr>11;#KOM|ff4a8b0e-fcac-4b56-a283-62e63bf47972</vt:lpwstr>
  </property>
  <property fmtid="{D5CDD505-2E9C-101B-9397-08002B2CF9AE}" pid="6" name="ATPDocumentType">
    <vt:lpwstr>18;#Broschyr|11d983a4-fea9-43de-af35-6baf35287051</vt:lpwstr>
  </property>
</Properties>
</file>