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82" r:id="rId3"/>
    <p:sldId id="259" r:id="rId4"/>
    <p:sldId id="260" r:id="rId5"/>
    <p:sldId id="284" r:id="rId6"/>
    <p:sldId id="266" r:id="rId7"/>
    <p:sldId id="281" r:id="rId8"/>
    <p:sldId id="262" r:id="rId9"/>
    <p:sldId id="263" r:id="rId10"/>
    <p:sldId id="264" r:id="rId11"/>
    <p:sldId id="265" r:id="rId12"/>
    <p:sldId id="267" r:id="rId13"/>
    <p:sldId id="269" r:id="rId14"/>
    <p:sldId id="268" r:id="rId15"/>
    <p:sldId id="270" r:id="rId16"/>
    <p:sldId id="271" r:id="rId17"/>
    <p:sldId id="272" r:id="rId18"/>
    <p:sldId id="273" r:id="rId19"/>
    <p:sldId id="274" r:id="rId20"/>
    <p:sldId id="275" r:id="rId21"/>
    <p:sldId id="276" r:id="rId22"/>
    <p:sldId id="277" r:id="rId23"/>
    <p:sldId id="287" r:id="rId24"/>
    <p:sldId id="286" r:id="rId25"/>
    <p:sldId id="288" r:id="rId26"/>
    <p:sldId id="278" r:id="rId27"/>
    <p:sldId id="279" r:id="rId28"/>
    <p:sldId id="289" r:id="rId29"/>
    <p:sldId id="290" r:id="rId30"/>
    <p:sldId id="291"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08"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4FA3-F452-4540-A027-D5E617C9AC9F}" type="datetimeFigureOut">
              <a:rPr lang="sv-SE" smtClean="0"/>
              <a:t>2017-09-13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1A0C1-2EDA-44EF-AC6F-11B27EBCBD76}" type="slidenum">
              <a:rPr lang="sv-SE" smtClean="0"/>
              <a:t>‹#›</a:t>
            </a:fld>
            <a:endParaRPr lang="sv-SE"/>
          </a:p>
        </p:txBody>
      </p:sp>
    </p:spTree>
    <p:extLst>
      <p:ext uri="{BB962C8B-B14F-4D97-AF65-F5344CB8AC3E}">
        <p14:creationId xmlns:p14="http://schemas.microsoft.com/office/powerpoint/2010/main" val="145729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3</a:t>
            </a:fld>
            <a:endParaRPr lang="sv-SE"/>
          </a:p>
        </p:txBody>
      </p:sp>
    </p:spTree>
    <p:extLst>
      <p:ext uri="{BB962C8B-B14F-4D97-AF65-F5344CB8AC3E}">
        <p14:creationId xmlns:p14="http://schemas.microsoft.com/office/powerpoint/2010/main" val="305397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14</a:t>
            </a:fld>
            <a:endParaRPr lang="sv-SE"/>
          </a:p>
        </p:txBody>
      </p:sp>
    </p:spTree>
    <p:extLst>
      <p:ext uri="{BB962C8B-B14F-4D97-AF65-F5344CB8AC3E}">
        <p14:creationId xmlns:p14="http://schemas.microsoft.com/office/powerpoint/2010/main" val="417689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15</a:t>
            </a:fld>
            <a:endParaRPr lang="sv-SE"/>
          </a:p>
        </p:txBody>
      </p:sp>
    </p:spTree>
    <p:extLst>
      <p:ext uri="{BB962C8B-B14F-4D97-AF65-F5344CB8AC3E}">
        <p14:creationId xmlns:p14="http://schemas.microsoft.com/office/powerpoint/2010/main" val="398155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5"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16</a:t>
            </a:fld>
            <a:endParaRPr lang="sv-SE"/>
          </a:p>
        </p:txBody>
      </p:sp>
    </p:spTree>
    <p:extLst>
      <p:ext uri="{BB962C8B-B14F-4D97-AF65-F5344CB8AC3E}">
        <p14:creationId xmlns:p14="http://schemas.microsoft.com/office/powerpoint/2010/main" val="127010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17</a:t>
            </a:fld>
            <a:endParaRPr lang="sv-SE"/>
          </a:p>
        </p:txBody>
      </p:sp>
    </p:spTree>
    <p:extLst>
      <p:ext uri="{BB962C8B-B14F-4D97-AF65-F5344CB8AC3E}">
        <p14:creationId xmlns:p14="http://schemas.microsoft.com/office/powerpoint/2010/main" val="6177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5" indent="0" algn="l" defTabSz="9144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18</a:t>
            </a:fld>
            <a:endParaRPr lang="sv-SE"/>
          </a:p>
        </p:txBody>
      </p:sp>
    </p:spTree>
    <p:extLst>
      <p:ext uri="{BB962C8B-B14F-4D97-AF65-F5344CB8AC3E}">
        <p14:creationId xmlns:p14="http://schemas.microsoft.com/office/powerpoint/2010/main" val="3855411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19</a:t>
            </a:fld>
            <a:endParaRPr lang="sv-SE"/>
          </a:p>
        </p:txBody>
      </p:sp>
    </p:spTree>
    <p:extLst>
      <p:ext uri="{BB962C8B-B14F-4D97-AF65-F5344CB8AC3E}">
        <p14:creationId xmlns:p14="http://schemas.microsoft.com/office/powerpoint/2010/main" val="28355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20</a:t>
            </a:fld>
            <a:endParaRPr lang="sv-SE"/>
          </a:p>
        </p:txBody>
      </p:sp>
    </p:spTree>
    <p:extLst>
      <p:ext uri="{BB962C8B-B14F-4D97-AF65-F5344CB8AC3E}">
        <p14:creationId xmlns:p14="http://schemas.microsoft.com/office/powerpoint/2010/main" val="213368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21</a:t>
            </a:fld>
            <a:endParaRPr lang="sv-SE"/>
          </a:p>
        </p:txBody>
      </p:sp>
    </p:spTree>
    <p:extLst>
      <p:ext uri="{BB962C8B-B14F-4D97-AF65-F5344CB8AC3E}">
        <p14:creationId xmlns:p14="http://schemas.microsoft.com/office/powerpoint/2010/main" val="237487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22</a:t>
            </a:fld>
            <a:endParaRPr lang="sv-SE"/>
          </a:p>
        </p:txBody>
      </p:sp>
    </p:spTree>
    <p:extLst>
      <p:ext uri="{BB962C8B-B14F-4D97-AF65-F5344CB8AC3E}">
        <p14:creationId xmlns:p14="http://schemas.microsoft.com/office/powerpoint/2010/main" val="3220963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26</a:t>
            </a:fld>
            <a:endParaRPr lang="sv-SE"/>
          </a:p>
        </p:txBody>
      </p:sp>
    </p:spTree>
    <p:extLst>
      <p:ext uri="{BB962C8B-B14F-4D97-AF65-F5344CB8AC3E}">
        <p14:creationId xmlns:p14="http://schemas.microsoft.com/office/powerpoint/2010/main" val="164278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4</a:t>
            </a:fld>
            <a:endParaRPr lang="sv-SE"/>
          </a:p>
        </p:txBody>
      </p:sp>
    </p:spTree>
    <p:extLst>
      <p:ext uri="{BB962C8B-B14F-4D97-AF65-F5344CB8AC3E}">
        <p14:creationId xmlns:p14="http://schemas.microsoft.com/office/powerpoint/2010/main" val="269647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27</a:t>
            </a:fld>
            <a:endParaRPr lang="sv-SE"/>
          </a:p>
        </p:txBody>
      </p:sp>
    </p:spTree>
    <p:extLst>
      <p:ext uri="{BB962C8B-B14F-4D97-AF65-F5344CB8AC3E}">
        <p14:creationId xmlns:p14="http://schemas.microsoft.com/office/powerpoint/2010/main" val="259359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31</a:t>
            </a:fld>
            <a:endParaRPr lang="sv-SE"/>
          </a:p>
        </p:txBody>
      </p:sp>
    </p:spTree>
    <p:extLst>
      <p:ext uri="{BB962C8B-B14F-4D97-AF65-F5344CB8AC3E}">
        <p14:creationId xmlns:p14="http://schemas.microsoft.com/office/powerpoint/2010/main" val="23466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6</a:t>
            </a:fld>
            <a:endParaRPr lang="sv-SE"/>
          </a:p>
        </p:txBody>
      </p:sp>
    </p:spTree>
    <p:extLst>
      <p:ext uri="{BB962C8B-B14F-4D97-AF65-F5344CB8AC3E}">
        <p14:creationId xmlns:p14="http://schemas.microsoft.com/office/powerpoint/2010/main" val="200327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8</a:t>
            </a:fld>
            <a:endParaRPr lang="sv-SE"/>
          </a:p>
        </p:txBody>
      </p:sp>
    </p:spTree>
    <p:extLst>
      <p:ext uri="{BB962C8B-B14F-4D97-AF65-F5344CB8AC3E}">
        <p14:creationId xmlns:p14="http://schemas.microsoft.com/office/powerpoint/2010/main" val="42114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9</a:t>
            </a:fld>
            <a:endParaRPr lang="sv-SE"/>
          </a:p>
        </p:txBody>
      </p:sp>
    </p:spTree>
    <p:extLst>
      <p:ext uri="{BB962C8B-B14F-4D97-AF65-F5344CB8AC3E}">
        <p14:creationId xmlns:p14="http://schemas.microsoft.com/office/powerpoint/2010/main" val="117624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10</a:t>
            </a:fld>
            <a:endParaRPr lang="sv-SE"/>
          </a:p>
        </p:txBody>
      </p:sp>
    </p:spTree>
    <p:extLst>
      <p:ext uri="{BB962C8B-B14F-4D97-AF65-F5344CB8AC3E}">
        <p14:creationId xmlns:p14="http://schemas.microsoft.com/office/powerpoint/2010/main" val="88634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11</a:t>
            </a:fld>
            <a:endParaRPr lang="sv-SE"/>
          </a:p>
        </p:txBody>
      </p:sp>
    </p:spTree>
    <p:extLst>
      <p:ext uri="{BB962C8B-B14F-4D97-AF65-F5344CB8AC3E}">
        <p14:creationId xmlns:p14="http://schemas.microsoft.com/office/powerpoint/2010/main" val="128814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12</a:t>
            </a:fld>
            <a:endParaRPr lang="sv-SE"/>
          </a:p>
        </p:txBody>
      </p:sp>
    </p:spTree>
    <p:extLst>
      <p:ext uri="{BB962C8B-B14F-4D97-AF65-F5344CB8AC3E}">
        <p14:creationId xmlns:p14="http://schemas.microsoft.com/office/powerpoint/2010/main" val="134356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55E1275-9166-4AAE-959C-494A080CA147}" type="slidenum">
              <a:rPr lang="sv-SE" smtClean="0"/>
              <a:pPr>
                <a:defRPr/>
              </a:pPr>
              <a:t>13</a:t>
            </a:fld>
            <a:endParaRPr lang="sv-SE"/>
          </a:p>
        </p:txBody>
      </p:sp>
    </p:spTree>
    <p:extLst>
      <p:ext uri="{BB962C8B-B14F-4D97-AF65-F5344CB8AC3E}">
        <p14:creationId xmlns:p14="http://schemas.microsoft.com/office/powerpoint/2010/main" val="28322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659EB4D3-5CDD-47A9-BEB5-449CAF83C50F}" type="datetimeFigureOut">
              <a:rPr lang="sv-SE" smtClean="0"/>
              <a:t>2017-09-13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391004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59EB4D3-5CDD-47A9-BEB5-449CAF83C50F}" type="datetimeFigureOut">
              <a:rPr lang="sv-SE" smtClean="0"/>
              <a:t>2017-09-13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71884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59EB4D3-5CDD-47A9-BEB5-449CAF83C50F}" type="datetimeFigureOut">
              <a:rPr lang="sv-SE" smtClean="0"/>
              <a:t>2017-09-13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180841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59EB4D3-5CDD-47A9-BEB5-449CAF83C50F}" type="datetimeFigureOut">
              <a:rPr lang="sv-SE" smtClean="0"/>
              <a:t>2017-09-13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351906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659EB4D3-5CDD-47A9-BEB5-449CAF83C50F}" type="datetimeFigureOut">
              <a:rPr lang="sv-SE" smtClean="0"/>
              <a:t>2017-09-13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77584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59EB4D3-5CDD-47A9-BEB5-449CAF83C50F}" type="datetimeFigureOut">
              <a:rPr lang="sv-SE" smtClean="0"/>
              <a:t>2017-09-13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390349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59EB4D3-5CDD-47A9-BEB5-449CAF83C50F}" type="datetimeFigureOut">
              <a:rPr lang="sv-SE" smtClean="0"/>
              <a:t>2017-09-13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38889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659EB4D3-5CDD-47A9-BEB5-449CAF83C50F}" type="datetimeFigureOut">
              <a:rPr lang="sv-SE" smtClean="0"/>
              <a:t>2017-09-13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384951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B4D3-5CDD-47A9-BEB5-449CAF83C50F}" type="datetimeFigureOut">
              <a:rPr lang="sv-SE" smtClean="0"/>
              <a:t>2017-09-13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23238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659EB4D3-5CDD-47A9-BEB5-449CAF83C50F}" type="datetimeFigureOut">
              <a:rPr lang="sv-SE" smtClean="0"/>
              <a:t>2017-09-13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7223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659EB4D3-5CDD-47A9-BEB5-449CAF83C50F}" type="datetimeFigureOut">
              <a:rPr lang="sv-SE" smtClean="0"/>
              <a:t>2017-09-13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6AAA26C-D38E-4F05-AD8C-FB16BAD161C4}" type="slidenum">
              <a:rPr lang="sv-SE" smtClean="0"/>
              <a:t>‹#›</a:t>
            </a:fld>
            <a:endParaRPr lang="sv-SE"/>
          </a:p>
        </p:txBody>
      </p:sp>
    </p:spTree>
    <p:extLst>
      <p:ext uri="{BB962C8B-B14F-4D97-AF65-F5344CB8AC3E}">
        <p14:creationId xmlns:p14="http://schemas.microsoft.com/office/powerpoint/2010/main" val="277141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B4D3-5CDD-47A9-BEB5-449CAF83C50F}" type="datetimeFigureOut">
              <a:rPr lang="sv-SE" smtClean="0"/>
              <a:t>2017-09-13</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AA26C-D38E-4F05-AD8C-FB16BAD161C4}" type="slidenum">
              <a:rPr lang="sv-SE" smtClean="0"/>
              <a:t>‹#›</a:t>
            </a:fld>
            <a:endParaRPr lang="sv-SE"/>
          </a:p>
        </p:txBody>
      </p:sp>
    </p:spTree>
    <p:extLst>
      <p:ext uri="{BB962C8B-B14F-4D97-AF65-F5344CB8AC3E}">
        <p14:creationId xmlns:p14="http://schemas.microsoft.com/office/powerpoint/2010/main" val="37675693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hans.antonson@kmvforum.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03330" y="304800"/>
            <a:ext cx="9077857" cy="3683642"/>
          </a:xfrm>
        </p:spPr>
        <p:txBody>
          <a:bodyPr>
            <a:normAutofit fontScale="90000"/>
          </a:bodyPr>
          <a:lstStyle/>
          <a:p>
            <a:r>
              <a:rPr lang="sv-SE" b="1" dirty="0"/>
              <a:t>Inverkan av sänkta parkeringstal i Porslinsfabriken, Göteborg</a:t>
            </a:r>
            <a:br>
              <a:rPr lang="sv-SE" b="1" dirty="0"/>
            </a:br>
            <a:r>
              <a:rPr lang="sv-SE" sz="1100" b="1" dirty="0"/>
              <a:t/>
            </a:r>
            <a:br>
              <a:rPr lang="sv-SE" sz="1100" b="1" dirty="0"/>
            </a:br>
            <a:r>
              <a:rPr lang="sv-SE" sz="3100" b="1" dirty="0"/>
              <a:t>Förändringar i bilinnehav, resmönster och attityder</a:t>
            </a:r>
            <a:br>
              <a:rPr lang="sv-SE" sz="3100" b="1" dirty="0"/>
            </a:br>
            <a:r>
              <a:rPr lang="sv-SE" sz="3100" b="1" dirty="0"/>
              <a:t/>
            </a:r>
            <a:br>
              <a:rPr lang="sv-SE" sz="3100" b="1" dirty="0"/>
            </a:br>
            <a:r>
              <a:rPr lang="sv-SE" sz="3100" b="1" dirty="0">
                <a:solidFill>
                  <a:schemeClr val="bg1">
                    <a:lumMod val="65000"/>
                  </a:schemeClr>
                </a:solidFill>
              </a:rPr>
              <a:t>(</a:t>
            </a:r>
            <a:r>
              <a:rPr lang="en-US" sz="3100" b="1" dirty="0">
                <a:solidFill>
                  <a:schemeClr val="bg1">
                    <a:lumMod val="65000"/>
                  </a:schemeClr>
                </a:solidFill>
              </a:rPr>
              <a:t>Impact of restrictive parking requirements in </a:t>
            </a:r>
            <a:r>
              <a:rPr lang="en-US" sz="3100" b="1" dirty="0" err="1">
                <a:solidFill>
                  <a:schemeClr val="bg1">
                    <a:lumMod val="65000"/>
                  </a:schemeClr>
                </a:solidFill>
              </a:rPr>
              <a:t>Porslinsfabriken</a:t>
            </a:r>
            <a:r>
              <a:rPr lang="en-US" sz="3100" b="1" dirty="0">
                <a:solidFill>
                  <a:schemeClr val="bg1">
                    <a:lumMod val="65000"/>
                  </a:schemeClr>
                </a:solidFill>
              </a:rPr>
              <a:t>, Gothenburg – Changes in car ownership, travel patterns and attitudes)</a:t>
            </a:r>
            <a:endParaRPr lang="sv-SE" sz="3100" dirty="0">
              <a:solidFill>
                <a:schemeClr val="bg1">
                  <a:lumMod val="65000"/>
                </a:schemeClr>
              </a:solidFill>
            </a:endParaRPr>
          </a:p>
        </p:txBody>
      </p:sp>
      <p:sp>
        <p:nvSpPr>
          <p:cNvPr id="3" name="Underrubrik 2"/>
          <p:cNvSpPr>
            <a:spLocks noGrp="1"/>
          </p:cNvSpPr>
          <p:nvPr>
            <p:ph type="subTitle" idx="1"/>
          </p:nvPr>
        </p:nvSpPr>
        <p:spPr>
          <a:xfrm>
            <a:off x="1403330" y="4624593"/>
            <a:ext cx="9144000" cy="999459"/>
          </a:xfrm>
        </p:spPr>
        <p:txBody>
          <a:bodyPr>
            <a:normAutofit/>
          </a:bodyPr>
          <a:lstStyle/>
          <a:p>
            <a:r>
              <a:rPr lang="sv-SE" dirty="0">
                <a:solidFill>
                  <a:srgbClr val="FF0000"/>
                </a:solidFill>
              </a:rPr>
              <a:t>Hans Antonson,</a:t>
            </a:r>
          </a:p>
          <a:p>
            <a:r>
              <a:rPr lang="sv-SE" dirty="0">
                <a:solidFill>
                  <a:srgbClr val="FF0000"/>
                </a:solidFill>
              </a:rPr>
              <a:t>Lunds universitet och/and</a:t>
            </a:r>
          </a:p>
        </p:txBody>
      </p:sp>
      <p:sp>
        <p:nvSpPr>
          <p:cNvPr id="4" name="Rektangel 3"/>
          <p:cNvSpPr/>
          <p:nvPr/>
        </p:nvSpPr>
        <p:spPr>
          <a:xfrm>
            <a:off x="125110" y="6082281"/>
            <a:ext cx="7797134" cy="646331"/>
          </a:xfrm>
          <a:prstGeom prst="rect">
            <a:avLst/>
          </a:prstGeom>
        </p:spPr>
        <p:txBody>
          <a:bodyPr wrap="none">
            <a:spAutoFit/>
          </a:bodyPr>
          <a:lstStyle/>
          <a:p>
            <a:r>
              <a:rPr lang="sv-SE" dirty="0"/>
              <a:t>Innovativ Parkerings konferens om bostäder, parkeringstal och mobilitetstjänster, </a:t>
            </a:r>
          </a:p>
          <a:p>
            <a:r>
              <a:rPr lang="sv-SE" dirty="0"/>
              <a:t>Stockholm, Nalen, 2017-09-10, 16:30—17:00</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811" y="5105844"/>
            <a:ext cx="1637809" cy="285581"/>
          </a:xfrm>
          <a:prstGeom prst="rect">
            <a:avLst/>
          </a:prstGeom>
        </p:spPr>
      </p:pic>
    </p:spTree>
    <p:extLst>
      <p:ext uri="{BB962C8B-B14F-4D97-AF65-F5344CB8AC3E}">
        <p14:creationId xmlns:p14="http://schemas.microsoft.com/office/powerpoint/2010/main" val="1285128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8633" y="332656"/>
            <a:ext cx="4262167" cy="789582"/>
          </a:xfrm>
        </p:spPr>
        <p:txBody>
          <a:bodyPr/>
          <a:lstStyle/>
          <a:p>
            <a:r>
              <a:rPr lang="sv-SE" dirty="0"/>
              <a:t>Porslinsfabriken</a:t>
            </a:r>
          </a:p>
        </p:txBody>
      </p:sp>
      <p:grpSp>
        <p:nvGrpSpPr>
          <p:cNvPr id="4" name="Grupp 3"/>
          <p:cNvGrpSpPr>
            <a:grpSpLocks noChangeAspect="1"/>
          </p:cNvGrpSpPr>
          <p:nvPr/>
        </p:nvGrpSpPr>
        <p:grpSpPr>
          <a:xfrm>
            <a:off x="7657673" y="3387057"/>
            <a:ext cx="2779141" cy="2939052"/>
            <a:chOff x="827088" y="908050"/>
            <a:chExt cx="4800600" cy="5076825"/>
          </a:xfrm>
        </p:grpSpPr>
        <p:pic>
          <p:nvPicPr>
            <p:cNvPr id="5" name="Picture 9"/>
            <p:cNvPicPr>
              <a:picLocks noChangeAspect="1" noChangeArrowheads="1"/>
            </p:cNvPicPr>
            <p:nvPr/>
          </p:nvPicPr>
          <p:blipFill>
            <a:blip r:embed="rId3" cstate="print"/>
            <a:srcRect/>
            <a:stretch>
              <a:fillRect/>
            </a:stretch>
          </p:blipFill>
          <p:spPr bwMode="auto">
            <a:xfrm>
              <a:off x="827088" y="908050"/>
              <a:ext cx="4800600" cy="5076825"/>
            </a:xfrm>
            <a:prstGeom prst="rect">
              <a:avLst/>
            </a:prstGeom>
            <a:noFill/>
            <a:ln w="9525">
              <a:noFill/>
              <a:miter lim="800000"/>
              <a:headEnd/>
              <a:tailEnd/>
            </a:ln>
          </p:spPr>
        </p:pic>
        <p:sp>
          <p:nvSpPr>
            <p:cNvPr id="6" name="Ellips 5"/>
            <p:cNvSpPr/>
            <p:nvPr/>
          </p:nvSpPr>
          <p:spPr>
            <a:xfrm>
              <a:off x="3851920" y="3694452"/>
              <a:ext cx="216024" cy="2103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7" name="Bildobjekt 6" descr="C:\Users\PHenrik\Work Folders\Documents\Word\Porslinsfabriken\513_30150 Bild från Fajansens hemsida I med vit ring.JPG"/>
          <p:cNvPicPr/>
          <p:nvPr/>
        </p:nvPicPr>
        <p:blipFill>
          <a:blip r:embed="rId4">
            <a:extLst>
              <a:ext uri="{28A0092B-C50C-407E-A947-70E740481C1C}">
                <a14:useLocalDpi xmlns:a14="http://schemas.microsoft.com/office/drawing/2010/main" val="0"/>
              </a:ext>
            </a:extLst>
          </a:blip>
          <a:srcRect/>
          <a:stretch>
            <a:fillRect/>
          </a:stretch>
        </p:blipFill>
        <p:spPr bwMode="auto">
          <a:xfrm>
            <a:off x="5948633" y="1122238"/>
            <a:ext cx="4488180" cy="2989580"/>
          </a:xfrm>
          <a:prstGeom prst="rect">
            <a:avLst/>
          </a:prstGeom>
          <a:noFill/>
          <a:ln>
            <a:noFill/>
          </a:ln>
        </p:spPr>
      </p:pic>
      <p:pic>
        <p:nvPicPr>
          <p:cNvPr id="8" name="Platshållare för innehåll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726934" y="212757"/>
            <a:ext cx="3995687" cy="61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91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Studieområde</a:t>
            </a:r>
          </a:p>
        </p:txBody>
      </p:sp>
      <p:sp>
        <p:nvSpPr>
          <p:cNvPr id="3" name="Platshållare för innehåll 2"/>
          <p:cNvSpPr>
            <a:spLocks noGrp="1"/>
          </p:cNvSpPr>
          <p:nvPr>
            <p:ph idx="1"/>
          </p:nvPr>
        </p:nvSpPr>
        <p:spPr>
          <a:xfrm>
            <a:off x="838200" y="1838590"/>
            <a:ext cx="10965873" cy="2281125"/>
          </a:xfrm>
        </p:spPr>
        <p:txBody>
          <a:bodyPr>
            <a:noAutofit/>
          </a:bodyPr>
          <a:lstStyle/>
          <a:p>
            <a:r>
              <a:rPr lang="sv-SE" dirty="0"/>
              <a:t>Tillräckligt nybyggt för att ha fått ett lägre parkeringstal (0,57 platser per hushåll)</a:t>
            </a:r>
          </a:p>
          <a:p>
            <a:endParaRPr lang="sv-SE" dirty="0"/>
          </a:p>
          <a:p>
            <a:r>
              <a:rPr lang="sv-SE" dirty="0"/>
              <a:t>Tillräckligt gammalt för att de boende skall ha hunnit reflektera över parkeringstalet och eventuellt anpassa sitt beteende därefter</a:t>
            </a:r>
          </a:p>
          <a:p>
            <a:endParaRPr lang="sv-SE" dirty="0"/>
          </a:p>
          <a:p>
            <a:endParaRPr lang="sv-SE" dirty="0"/>
          </a:p>
        </p:txBody>
      </p:sp>
    </p:spTree>
    <p:extLst>
      <p:ext uri="{BB962C8B-B14F-4D97-AF65-F5344CB8AC3E}">
        <p14:creationId xmlns:p14="http://schemas.microsoft.com/office/powerpoint/2010/main" val="37841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Metod - Områdesstatistik</a:t>
            </a:r>
          </a:p>
        </p:txBody>
      </p:sp>
      <p:sp>
        <p:nvSpPr>
          <p:cNvPr id="3" name="Platshållare för innehåll 2"/>
          <p:cNvSpPr>
            <a:spLocks noGrp="1"/>
          </p:cNvSpPr>
          <p:nvPr>
            <p:ph idx="1"/>
          </p:nvPr>
        </p:nvSpPr>
        <p:spPr>
          <a:xfrm>
            <a:off x="838200" y="1690688"/>
            <a:ext cx="10771909" cy="4277779"/>
          </a:xfrm>
        </p:spPr>
        <p:txBody>
          <a:bodyPr>
            <a:noAutofit/>
          </a:bodyPr>
          <a:lstStyle/>
          <a:p>
            <a:r>
              <a:rPr lang="sv-SE" dirty="0"/>
              <a:t>Från SCB via kommunens hemsida</a:t>
            </a:r>
          </a:p>
          <a:p>
            <a:r>
              <a:rPr lang="sv-SE" dirty="0"/>
              <a:t>Specialutdrag genomförd av kommunen utifrån SCB data</a:t>
            </a:r>
          </a:p>
          <a:p>
            <a:endParaRPr lang="sv-SE" dirty="0"/>
          </a:p>
          <a:p>
            <a:r>
              <a:rPr lang="sv-SE" dirty="0"/>
              <a:t>Framförallt folkmängd, ålderssammansättning, bilinnehav, utlandsfödda, arbetslöshet, utbildningsnivå, inkomster, brottslighet.</a:t>
            </a:r>
          </a:p>
          <a:p>
            <a:endParaRPr lang="sv-SE" dirty="0"/>
          </a:p>
          <a:p>
            <a:r>
              <a:rPr lang="sv-SE" dirty="0"/>
              <a:t>Fördelat på Göteborgs stad, Primärområde (nr 415), stadsdelsnämnd (nr 139) och basområde (nr 04)</a:t>
            </a:r>
          </a:p>
          <a:p>
            <a:endParaRPr lang="sv-SE" dirty="0"/>
          </a:p>
          <a:p>
            <a:r>
              <a:rPr lang="sv-SE" dirty="0">
                <a:solidFill>
                  <a:srgbClr val="FF0000"/>
                </a:solidFill>
              </a:rPr>
              <a:t>Beskrivs inte här!</a:t>
            </a:r>
          </a:p>
          <a:p>
            <a:endParaRPr lang="sv-SE" dirty="0"/>
          </a:p>
          <a:p>
            <a:endParaRPr lang="sv-SE" dirty="0"/>
          </a:p>
          <a:p>
            <a:endParaRPr lang="sv-SE" dirty="0"/>
          </a:p>
        </p:txBody>
      </p:sp>
    </p:spTree>
    <p:extLst>
      <p:ext uri="{BB962C8B-B14F-4D97-AF65-F5344CB8AC3E}">
        <p14:creationId xmlns:p14="http://schemas.microsoft.com/office/powerpoint/2010/main" val="30693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Metod - enkätstudien</a:t>
            </a:r>
          </a:p>
        </p:txBody>
      </p:sp>
      <p:sp>
        <p:nvSpPr>
          <p:cNvPr id="3" name="Platshållare för innehåll 2"/>
          <p:cNvSpPr>
            <a:spLocks noGrp="1"/>
          </p:cNvSpPr>
          <p:nvPr>
            <p:ph idx="1"/>
          </p:nvPr>
        </p:nvSpPr>
        <p:spPr>
          <a:xfrm>
            <a:off x="911370" y="1869409"/>
            <a:ext cx="10689503" cy="3197659"/>
          </a:xfrm>
        </p:spPr>
        <p:txBody>
          <a:bodyPr>
            <a:noAutofit/>
          </a:bodyPr>
          <a:lstStyle/>
          <a:p>
            <a:r>
              <a:rPr lang="sv-SE" dirty="0"/>
              <a:t>Enkäten skickades till alla som var 18 år eller äldre och folkbokförda på en adress i Porslinsfabriken (777 personer)</a:t>
            </a:r>
          </a:p>
          <a:p>
            <a:r>
              <a:rPr lang="sv-SE" dirty="0"/>
              <a:t>46% av hushållen (471 </a:t>
            </a:r>
            <a:r>
              <a:rPr lang="sv-SE" dirty="0" err="1"/>
              <a:t>st</a:t>
            </a:r>
            <a:r>
              <a:rPr lang="sv-SE" dirty="0"/>
              <a:t>) är representerade</a:t>
            </a:r>
          </a:p>
          <a:p>
            <a:r>
              <a:rPr lang="sv-SE" dirty="0"/>
              <a:t>Bakgrund, resvanor, parkeringsvanor, synpunkter på parkeringsmöjligheterna i området</a:t>
            </a:r>
          </a:p>
          <a:p>
            <a:endParaRPr lang="sv-SE" dirty="0"/>
          </a:p>
        </p:txBody>
      </p:sp>
    </p:spTree>
    <p:extLst>
      <p:ext uri="{BB962C8B-B14F-4D97-AF65-F5344CB8AC3E}">
        <p14:creationId xmlns:p14="http://schemas.microsoft.com/office/powerpoint/2010/main" val="25640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Metod - intervjustudien</a:t>
            </a:r>
          </a:p>
        </p:txBody>
      </p:sp>
      <p:sp>
        <p:nvSpPr>
          <p:cNvPr id="3" name="Platshållare för innehåll 2"/>
          <p:cNvSpPr>
            <a:spLocks noGrp="1"/>
          </p:cNvSpPr>
          <p:nvPr>
            <p:ph idx="1"/>
          </p:nvPr>
        </p:nvSpPr>
        <p:spPr>
          <a:xfrm>
            <a:off x="838200" y="1777046"/>
            <a:ext cx="10938164" cy="4277779"/>
          </a:xfrm>
        </p:spPr>
        <p:txBody>
          <a:bodyPr>
            <a:noAutofit/>
          </a:bodyPr>
          <a:lstStyle/>
          <a:p>
            <a:r>
              <a:rPr lang="sv-SE" dirty="0"/>
              <a:t>58 personer angav i enkäten att de kunde tänka sig att bli intervjuade</a:t>
            </a:r>
          </a:p>
          <a:p>
            <a:endParaRPr lang="sv-SE" sz="800" dirty="0"/>
          </a:p>
          <a:p>
            <a:r>
              <a:rPr lang="sv-SE" dirty="0"/>
              <a:t>15 telefonintervjuer av boende (8 män och 7 kvinnor. Medel 13 minuter)</a:t>
            </a:r>
          </a:p>
          <a:p>
            <a:pPr marL="0" indent="0">
              <a:buNone/>
            </a:pPr>
            <a:endParaRPr lang="sv-SE" sz="800" dirty="0"/>
          </a:p>
          <a:p>
            <a:r>
              <a:rPr lang="sv-SE" dirty="0" err="1"/>
              <a:t>Saturering</a:t>
            </a:r>
            <a:r>
              <a:rPr lang="sv-SE" dirty="0"/>
              <a:t>, dvs. sluta intervjua när svaren blir samstämmiga</a:t>
            </a:r>
          </a:p>
          <a:p>
            <a:endParaRPr lang="sv-SE" sz="800" dirty="0"/>
          </a:p>
          <a:p>
            <a:r>
              <a:rPr lang="sv-SE" dirty="0"/>
              <a:t>2 kompletterande intervjuer med tjänstemän (telefon respektive personligt möte. Ca. 45 minuter vardera)</a:t>
            </a:r>
          </a:p>
          <a:p>
            <a:endParaRPr lang="sv-SE" sz="800" dirty="0"/>
          </a:p>
          <a:p>
            <a:r>
              <a:rPr lang="sv-SE" dirty="0"/>
              <a:t>Intervjuer till för att fördjupa förståelsen av enkätsvaren</a:t>
            </a:r>
          </a:p>
          <a:p>
            <a:pPr marL="0" indent="0">
              <a:buNone/>
            </a:pPr>
            <a:endParaRPr lang="sv-SE" dirty="0"/>
          </a:p>
        </p:txBody>
      </p:sp>
    </p:spTree>
    <p:extLst>
      <p:ext uri="{BB962C8B-B14F-4D97-AF65-F5344CB8AC3E}">
        <p14:creationId xmlns:p14="http://schemas.microsoft.com/office/powerpoint/2010/main" val="314693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enkäten</a:t>
            </a:r>
          </a:p>
        </p:txBody>
      </p:sp>
      <p:sp>
        <p:nvSpPr>
          <p:cNvPr id="5" name="Platshållare för innehåll 2"/>
          <p:cNvSpPr>
            <a:spLocks noGrp="1"/>
          </p:cNvSpPr>
          <p:nvPr>
            <p:ph idx="1"/>
          </p:nvPr>
        </p:nvSpPr>
        <p:spPr>
          <a:xfrm>
            <a:off x="976023" y="1690688"/>
            <a:ext cx="10791103" cy="2798185"/>
          </a:xfrm>
        </p:spPr>
        <p:txBody>
          <a:bodyPr>
            <a:noAutofit/>
          </a:bodyPr>
          <a:lstStyle/>
          <a:p>
            <a:pPr marL="342900" indent="-342900"/>
            <a:r>
              <a:rPr lang="sv-SE" dirty="0"/>
              <a:t>Andelen hushåll som har tillgång till privatägda bilar var 56%, betydligt </a:t>
            </a:r>
            <a:r>
              <a:rPr lang="sv-SE" b="1" dirty="0"/>
              <a:t>högre</a:t>
            </a:r>
            <a:r>
              <a:rPr lang="sv-SE" dirty="0"/>
              <a:t> än i resten av stadsdelen resp. hela Göteborg</a:t>
            </a:r>
          </a:p>
          <a:p>
            <a:pPr marL="342900" indent="-342900"/>
            <a:r>
              <a:rPr lang="sv-SE" dirty="0"/>
              <a:t>I hushåll med minst en körkortsinnehavare, svarade 78% att bilinnehavet var oförändrat, 19% att de hade färre och 3% att de hade fler bilar</a:t>
            </a:r>
          </a:p>
          <a:p>
            <a:pPr marL="342900" indent="-342900"/>
            <a:r>
              <a:rPr lang="sv-SE" dirty="0"/>
              <a:t>Inte längre </a:t>
            </a:r>
            <a:r>
              <a:rPr lang="sv-SE" b="1" dirty="0"/>
              <a:t>avstånd</a:t>
            </a:r>
            <a:r>
              <a:rPr lang="sv-SE" dirty="0"/>
              <a:t> till parkering jämfört med personernas tidigare boende och </a:t>
            </a:r>
            <a:r>
              <a:rPr lang="sv-SE" b="1" dirty="0"/>
              <a:t>tiden</a:t>
            </a:r>
            <a:r>
              <a:rPr lang="sv-SE" dirty="0"/>
              <a:t> för att hitta en parkeringsplats (för dem som inte hyr av </a:t>
            </a:r>
            <a:r>
              <a:rPr lang="sv-SE" dirty="0" err="1"/>
              <a:t>brf:en</a:t>
            </a:r>
            <a:r>
              <a:rPr lang="sv-SE" dirty="0"/>
              <a:t>) är liten och oförändrad jämfört med tidigare</a:t>
            </a:r>
          </a:p>
          <a:p>
            <a:endParaRPr lang="sv-SE" dirty="0"/>
          </a:p>
          <a:p>
            <a:pPr marL="342900" indent="-342900"/>
            <a:endParaRPr lang="sv-SE" dirty="0"/>
          </a:p>
        </p:txBody>
      </p:sp>
    </p:spTree>
    <p:extLst>
      <p:ext uri="{BB962C8B-B14F-4D97-AF65-F5344CB8AC3E}">
        <p14:creationId xmlns:p14="http://schemas.microsoft.com/office/powerpoint/2010/main" val="255254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18452" y="1507489"/>
            <a:ext cx="11076384" cy="954107"/>
          </a:xfrm>
          <a:prstGeom prst="rect">
            <a:avLst/>
          </a:prstGeom>
        </p:spPr>
        <p:txBody>
          <a:bodyPr wrap="square">
            <a:spAutoFit/>
          </a:bodyPr>
          <a:lstStyle/>
          <a:p>
            <a:pPr marL="525463" lvl="5" indent="-342900">
              <a:buFont typeface="Wingdings" panose="05000000000000000000" pitchFamily="2" charset="2"/>
              <a:buChar char="Ø"/>
            </a:pPr>
            <a:r>
              <a:rPr lang="sv-SE" sz="2800" dirty="0">
                <a:solidFill>
                  <a:schemeClr val="tx1">
                    <a:lumMod val="50000"/>
                  </a:schemeClr>
                </a:solidFill>
              </a:rPr>
              <a:t>Fler än 3 av 4 hushåll* (77%) hyrde en plats av bostadsrättsföreningen, i de flesta fall till hushållets samtliga bilar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311" y="2833052"/>
            <a:ext cx="3640886" cy="2730665"/>
          </a:xfrm>
          <a:prstGeom prst="rect">
            <a:avLst/>
          </a:prstGeom>
        </p:spPr>
      </p:pic>
      <p:sp>
        <p:nvSpPr>
          <p:cNvPr id="8" name="textruta 7"/>
          <p:cNvSpPr txBox="1"/>
          <p:nvPr/>
        </p:nvSpPr>
        <p:spPr>
          <a:xfrm>
            <a:off x="9273005" y="6178639"/>
            <a:ext cx="2840136" cy="338554"/>
          </a:xfrm>
          <a:prstGeom prst="rect">
            <a:avLst/>
          </a:prstGeom>
          <a:noFill/>
        </p:spPr>
        <p:txBody>
          <a:bodyPr wrap="none" rtlCol="0">
            <a:spAutoFit/>
          </a:bodyPr>
          <a:lstStyle/>
          <a:p>
            <a:r>
              <a:rPr lang="sv-SE" sz="1600" dirty="0"/>
              <a:t>*Hushåll med minst en bilförare</a:t>
            </a:r>
          </a:p>
        </p:txBody>
      </p:sp>
      <p:sp>
        <p:nvSpPr>
          <p:cNvPr id="9" name="Rubrik 1"/>
          <p:cNvSpPr>
            <a:spLocks noGrp="1"/>
          </p:cNvSpPr>
          <p:nvPr>
            <p:ph type="title"/>
          </p:nvPr>
        </p:nvSpPr>
        <p:spPr/>
        <p:txBody>
          <a:bodyPr/>
          <a:lstStyle/>
          <a:p>
            <a:r>
              <a:rPr lang="sv-SE" dirty="0"/>
              <a:t>Resultat från enkäten</a:t>
            </a:r>
          </a:p>
        </p:txBody>
      </p:sp>
      <p:pic>
        <p:nvPicPr>
          <p:cNvPr id="2" name="Bildobjekt 1"/>
          <p:cNvPicPr>
            <a:picLocks noChangeAspect="1"/>
          </p:cNvPicPr>
          <p:nvPr/>
        </p:nvPicPr>
        <p:blipFill>
          <a:blip r:embed="rId4"/>
          <a:stretch>
            <a:fillRect/>
          </a:stretch>
        </p:blipFill>
        <p:spPr>
          <a:xfrm>
            <a:off x="718452" y="2833052"/>
            <a:ext cx="3265272" cy="3684141"/>
          </a:xfrm>
          <a:prstGeom prst="rect">
            <a:avLst/>
          </a:prstGeom>
        </p:spPr>
      </p:pic>
    </p:spTree>
    <p:extLst>
      <p:ext uri="{BB962C8B-B14F-4D97-AF65-F5344CB8AC3E}">
        <p14:creationId xmlns:p14="http://schemas.microsoft.com/office/powerpoint/2010/main" val="306451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enkäten</a:t>
            </a:r>
          </a:p>
        </p:txBody>
      </p:sp>
      <p:sp>
        <p:nvSpPr>
          <p:cNvPr id="3" name="Platshållare för innehåll 2"/>
          <p:cNvSpPr>
            <a:spLocks noGrp="1"/>
          </p:cNvSpPr>
          <p:nvPr>
            <p:ph idx="1"/>
          </p:nvPr>
        </p:nvSpPr>
        <p:spPr>
          <a:xfrm>
            <a:off x="985261" y="1485657"/>
            <a:ext cx="8418994" cy="896759"/>
          </a:xfrm>
        </p:spPr>
        <p:txBody>
          <a:bodyPr/>
          <a:lstStyle/>
          <a:p>
            <a:pPr marL="342900" indent="-342900"/>
            <a:r>
              <a:rPr lang="sv-SE" sz="2400" dirty="0"/>
              <a:t>Tämligen </a:t>
            </a:r>
            <a:r>
              <a:rPr lang="sv-SE" sz="2400" b="1" dirty="0"/>
              <a:t>nöjda</a:t>
            </a:r>
            <a:r>
              <a:rPr lang="sv-SE" sz="2400" dirty="0"/>
              <a:t> med parkeringsmöjligheterna</a:t>
            </a:r>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a:p>
            <a:pPr marL="342900" indent="-342900"/>
            <a:endParaRPr lang="sv-SE" sz="2400" dirty="0"/>
          </a:p>
        </p:txBody>
      </p:sp>
      <p:pic>
        <p:nvPicPr>
          <p:cNvPr id="5" name="Bildobjekt 4"/>
          <p:cNvPicPr>
            <a:picLocks noChangeAspect="1"/>
          </p:cNvPicPr>
          <p:nvPr/>
        </p:nvPicPr>
        <p:blipFill>
          <a:blip r:embed="rId3"/>
          <a:stretch>
            <a:fillRect/>
          </a:stretch>
        </p:blipFill>
        <p:spPr>
          <a:xfrm>
            <a:off x="2292579" y="2382416"/>
            <a:ext cx="7350571" cy="4350338"/>
          </a:xfrm>
          <a:prstGeom prst="rect">
            <a:avLst/>
          </a:prstGeom>
        </p:spPr>
      </p:pic>
    </p:spTree>
    <p:extLst>
      <p:ext uri="{BB962C8B-B14F-4D97-AF65-F5344CB8AC3E}">
        <p14:creationId xmlns:p14="http://schemas.microsoft.com/office/powerpoint/2010/main" val="158518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301467" y="3116826"/>
            <a:ext cx="5199710" cy="3398651"/>
          </a:xfrm>
          <a:prstGeom prst="rect">
            <a:avLst/>
          </a:prstGeom>
        </p:spPr>
      </p:pic>
      <p:pic>
        <p:nvPicPr>
          <p:cNvPr id="8" name="Bildobjekt 7"/>
          <p:cNvPicPr>
            <a:picLocks noChangeAspect="1"/>
          </p:cNvPicPr>
          <p:nvPr/>
        </p:nvPicPr>
        <p:blipFill>
          <a:blip r:embed="rId4"/>
          <a:stretch>
            <a:fillRect/>
          </a:stretch>
        </p:blipFill>
        <p:spPr>
          <a:xfrm>
            <a:off x="6326069" y="3116826"/>
            <a:ext cx="5360835" cy="3398651"/>
          </a:xfrm>
          <a:prstGeom prst="rect">
            <a:avLst/>
          </a:prstGeom>
        </p:spPr>
      </p:pic>
      <p:sp>
        <p:nvSpPr>
          <p:cNvPr id="9" name="textruta 8"/>
          <p:cNvSpPr txBox="1"/>
          <p:nvPr/>
        </p:nvSpPr>
        <p:spPr>
          <a:xfrm>
            <a:off x="795179" y="1604704"/>
            <a:ext cx="11064312" cy="1384995"/>
          </a:xfrm>
          <a:prstGeom prst="rect">
            <a:avLst/>
          </a:prstGeom>
          <a:noFill/>
        </p:spPr>
        <p:txBody>
          <a:bodyPr wrap="square" rtlCol="0">
            <a:spAutoFit/>
          </a:bodyPr>
          <a:lstStyle/>
          <a:p>
            <a:pPr marL="285750" indent="-285750">
              <a:buFont typeface="Arial" panose="020B0604020202020204" pitchFamily="34" charset="0"/>
              <a:buChar char="•"/>
            </a:pPr>
            <a:r>
              <a:rPr lang="sv-SE" sz="2800" dirty="0"/>
              <a:t>Viss beteendeförändring när det gäller resandet allmänt: 23% åkte oftare kollektivt, 22% promenerar oftare, 29% kör bil mer sällan, 13% cyklar oftare</a:t>
            </a:r>
          </a:p>
        </p:txBody>
      </p:sp>
      <p:sp>
        <p:nvSpPr>
          <p:cNvPr id="7" name="Rubrik 1"/>
          <p:cNvSpPr>
            <a:spLocks noGrp="1"/>
          </p:cNvSpPr>
          <p:nvPr>
            <p:ph type="title"/>
          </p:nvPr>
        </p:nvSpPr>
        <p:spPr/>
        <p:txBody>
          <a:bodyPr/>
          <a:lstStyle/>
          <a:p>
            <a:r>
              <a:rPr lang="sv-SE" dirty="0"/>
              <a:t>Resultat från enkäten</a:t>
            </a:r>
          </a:p>
        </p:txBody>
      </p:sp>
    </p:spTree>
    <p:extLst>
      <p:ext uri="{BB962C8B-B14F-4D97-AF65-F5344CB8AC3E}">
        <p14:creationId xmlns:p14="http://schemas.microsoft.com/office/powerpoint/2010/main" val="18692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a:t>
            </a:r>
          </a:p>
        </p:txBody>
      </p:sp>
      <p:sp>
        <p:nvSpPr>
          <p:cNvPr id="3" name="Platshållare för innehåll 2"/>
          <p:cNvSpPr>
            <a:spLocks noGrp="1"/>
          </p:cNvSpPr>
          <p:nvPr>
            <p:ph idx="1"/>
          </p:nvPr>
        </p:nvSpPr>
        <p:spPr>
          <a:xfrm>
            <a:off x="929841" y="1930192"/>
            <a:ext cx="10883467" cy="4277779"/>
          </a:xfrm>
        </p:spPr>
        <p:txBody>
          <a:bodyPr>
            <a:normAutofit fontScale="92500" lnSpcReduction="20000"/>
          </a:bodyPr>
          <a:lstStyle/>
          <a:p>
            <a:pPr marL="0" indent="0">
              <a:buNone/>
            </a:pPr>
            <a:r>
              <a:rPr lang="sv-SE" sz="2600" b="1" dirty="0"/>
              <a:t>Gästparkering ibland mer problematisk än den egna:</a:t>
            </a:r>
          </a:p>
          <a:p>
            <a:r>
              <a:rPr lang="sv-SE" sz="2600" i="1" dirty="0"/>
              <a:t>”det är om man får kompisar som kommer hit, då är det svårt att få parkering, särskilt på helgerna.”</a:t>
            </a:r>
          </a:p>
          <a:p>
            <a:endParaRPr lang="sv-SE" sz="1000" dirty="0"/>
          </a:p>
          <a:p>
            <a:r>
              <a:rPr lang="sv-SE" sz="2600" b="1" dirty="0"/>
              <a:t>(O)förändrade resvanor:</a:t>
            </a:r>
          </a:p>
          <a:p>
            <a:r>
              <a:rPr lang="sv-SE" sz="2600" i="1" dirty="0"/>
              <a:t>”Jag behöver bil. Jag [har ett tidigt jobb], och det finns ingen buss som kan köra mig [till jobbet] helt enkelt. […] Det är mer eller mindre samma sak [som förr].”</a:t>
            </a:r>
          </a:p>
          <a:p>
            <a:endParaRPr lang="sv-SE" sz="1000" i="1" dirty="0"/>
          </a:p>
          <a:p>
            <a:r>
              <a:rPr lang="sv-SE" sz="2600" i="1" dirty="0"/>
              <a:t>Vi har slutat att åka och storhandla och sådana saker. […] Det tar tid och man tjänar inga pengar på det. […] Vi har gott om livsmedelsbutiker häromkring.”</a:t>
            </a:r>
          </a:p>
          <a:p>
            <a:endParaRPr lang="sv-SE" sz="2600" i="1" dirty="0"/>
          </a:p>
          <a:p>
            <a:r>
              <a:rPr lang="sv-SE" sz="2600" i="1" dirty="0"/>
              <a:t>”Sedan vi flyttade hit använder vi bilen mycket </a:t>
            </a:r>
            <a:r>
              <a:rPr lang="sv-SE" sz="2600" i="1" dirty="0" err="1"/>
              <a:t>mycket</a:t>
            </a:r>
            <a:r>
              <a:rPr lang="sv-SE" sz="2600" i="1" dirty="0"/>
              <a:t> mindre än vad jag någonsin hade trott”. </a:t>
            </a:r>
          </a:p>
          <a:p>
            <a:endParaRPr lang="sv-SE" sz="2400" dirty="0"/>
          </a:p>
        </p:txBody>
      </p:sp>
    </p:spTree>
    <p:extLst>
      <p:ext uri="{BB962C8B-B14F-4D97-AF65-F5344CB8AC3E}">
        <p14:creationId xmlns:p14="http://schemas.microsoft.com/office/powerpoint/2010/main" val="42835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Forskningsprojekt</a:t>
            </a:r>
          </a:p>
        </p:txBody>
      </p:sp>
      <p:sp>
        <p:nvSpPr>
          <p:cNvPr id="3" name="Platshållare för innehåll 2"/>
          <p:cNvSpPr>
            <a:spLocks noGrp="1"/>
          </p:cNvSpPr>
          <p:nvPr>
            <p:ph idx="1"/>
          </p:nvPr>
        </p:nvSpPr>
        <p:spPr/>
        <p:txBody>
          <a:bodyPr>
            <a:normAutofit fontScale="92500" lnSpcReduction="10000"/>
          </a:bodyPr>
          <a:lstStyle/>
          <a:p>
            <a:r>
              <a:rPr lang="sv-SE" dirty="0"/>
              <a:t>Ekonomiskt stöd av BISEK (”Bilens sociala och ekonomiska betydelse”)</a:t>
            </a:r>
          </a:p>
          <a:p>
            <a:r>
              <a:rPr lang="sv-SE" dirty="0"/>
              <a:t>2014—2016</a:t>
            </a:r>
          </a:p>
          <a:p>
            <a:pPr marL="342900" indent="-342900"/>
            <a:r>
              <a:rPr lang="sv-SE" dirty="0"/>
              <a:t>Tre forskare: </a:t>
            </a:r>
          </a:p>
          <a:p>
            <a:pPr marL="342900" indent="-342900"/>
            <a:endParaRPr lang="sv-SE" dirty="0"/>
          </a:p>
          <a:p>
            <a:pPr marL="1163638"/>
            <a:r>
              <a:rPr lang="sv-SE" dirty="0"/>
              <a:t>Robert Hrelja (projektledare), VTI, </a:t>
            </a:r>
            <a:r>
              <a:rPr lang="sv-SE" dirty="0" err="1"/>
              <a:t>fil.dr</a:t>
            </a:r>
            <a:r>
              <a:rPr lang="sv-SE" dirty="0"/>
              <a:t>, kvalitativ metodik</a:t>
            </a:r>
          </a:p>
          <a:p>
            <a:pPr marL="1163638"/>
            <a:endParaRPr lang="sv-SE" dirty="0"/>
          </a:p>
          <a:p>
            <a:pPr marL="1163638"/>
            <a:r>
              <a:rPr lang="sv-SE" dirty="0"/>
              <a:t>Per Henriksson, VTI, fil. </a:t>
            </a:r>
            <a:r>
              <a:rPr lang="sv-SE" dirty="0" err="1"/>
              <a:t>kand</a:t>
            </a:r>
            <a:r>
              <a:rPr lang="sv-SE" dirty="0"/>
              <a:t>, kvantitativ metodik</a:t>
            </a:r>
          </a:p>
          <a:p>
            <a:pPr marL="1163638"/>
            <a:endParaRPr lang="sv-SE" dirty="0"/>
          </a:p>
          <a:p>
            <a:pPr marL="1163638"/>
            <a:r>
              <a:rPr lang="sv-SE" dirty="0"/>
              <a:t>Hans Antonson, </a:t>
            </a:r>
            <a:r>
              <a:rPr lang="sv-SE" dirty="0" err="1"/>
              <a:t>fil.dr</a:t>
            </a:r>
            <a:r>
              <a:rPr lang="sv-SE" dirty="0"/>
              <a:t>/docent, Lunds Universitet samt konsultbyrån KMV forum AB. Tidigare vid VTI. kvalitativ metodik</a:t>
            </a:r>
          </a:p>
          <a:p>
            <a:pPr marL="1163638"/>
            <a:endParaRPr lang="sv-SE" dirty="0"/>
          </a:p>
          <a:p>
            <a:endParaRPr lang="sv-SE" dirty="0"/>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3585" y="6375781"/>
            <a:ext cx="2023489" cy="352831"/>
          </a:xfrm>
          <a:prstGeom prst="rect">
            <a:avLst/>
          </a:prstGeom>
        </p:spPr>
      </p:pic>
    </p:spTree>
    <p:extLst>
      <p:ext uri="{BB962C8B-B14F-4D97-AF65-F5344CB8AC3E}">
        <p14:creationId xmlns:p14="http://schemas.microsoft.com/office/powerpoint/2010/main" val="231001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a:t>
            </a:r>
          </a:p>
        </p:txBody>
      </p:sp>
      <p:sp>
        <p:nvSpPr>
          <p:cNvPr id="3" name="Platshållare för innehåll 2"/>
          <p:cNvSpPr>
            <a:spLocks noGrp="1"/>
          </p:cNvSpPr>
          <p:nvPr>
            <p:ph idx="1"/>
          </p:nvPr>
        </p:nvSpPr>
        <p:spPr>
          <a:xfrm>
            <a:off x="838200" y="1590435"/>
            <a:ext cx="11049000" cy="5141875"/>
          </a:xfrm>
        </p:spPr>
        <p:txBody>
          <a:bodyPr>
            <a:noAutofit/>
          </a:bodyPr>
          <a:lstStyle/>
          <a:p>
            <a:pPr marL="0" indent="0">
              <a:buNone/>
            </a:pPr>
            <a:r>
              <a:rPr lang="sv-SE" b="1" dirty="0"/>
              <a:t>Kostnaden för egen parkering sällan ett problem, men..</a:t>
            </a:r>
          </a:p>
          <a:p>
            <a:endParaRPr lang="sv-SE" sz="800" b="1" dirty="0"/>
          </a:p>
          <a:p>
            <a:r>
              <a:rPr lang="sv-SE" dirty="0"/>
              <a:t>.. föga förvånande anses parkering dyrt, gratis alltid bäst.</a:t>
            </a:r>
          </a:p>
          <a:p>
            <a:endParaRPr lang="sv-SE" sz="800" dirty="0"/>
          </a:p>
          <a:p>
            <a:r>
              <a:rPr lang="sv-SE" i="1" dirty="0"/>
              <a:t>”Det har blivit att jag inte har råd, och sedan har jag väl på ett eller annat sätt inte behövt bil.”</a:t>
            </a:r>
          </a:p>
          <a:p>
            <a:endParaRPr lang="sv-SE" sz="800" b="1" i="1" dirty="0"/>
          </a:p>
          <a:p>
            <a:r>
              <a:rPr lang="sv-SE" i="1" dirty="0"/>
              <a:t>”Det är väl lite dyrt att stå där, men det är värt det om man säger så.”</a:t>
            </a:r>
          </a:p>
          <a:p>
            <a:endParaRPr lang="sv-SE" sz="800" b="1" i="1" dirty="0"/>
          </a:p>
          <a:p>
            <a:r>
              <a:rPr lang="sv-SE" i="1" dirty="0"/>
              <a:t>”[…] det är okej. Jag tänker inte så jävla mycket på det.”</a:t>
            </a:r>
          </a:p>
          <a:p>
            <a:endParaRPr lang="sv-SE" sz="800" i="1" dirty="0"/>
          </a:p>
          <a:p>
            <a:r>
              <a:rPr lang="sv-SE" i="1" dirty="0"/>
              <a:t>”Nej [kostnaden har inte fått några konsekvenser för mig], men man sparar lite mindre pengar. Jag tycker att det är dyrt med 900 kronor”</a:t>
            </a:r>
            <a:endParaRPr lang="sv-SE" b="1" dirty="0"/>
          </a:p>
        </p:txBody>
      </p:sp>
    </p:spTree>
    <p:extLst>
      <p:ext uri="{BB962C8B-B14F-4D97-AF65-F5344CB8AC3E}">
        <p14:creationId xmlns:p14="http://schemas.microsoft.com/office/powerpoint/2010/main" val="6802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a:t>
            </a:r>
          </a:p>
        </p:txBody>
      </p:sp>
      <p:sp>
        <p:nvSpPr>
          <p:cNvPr id="3" name="Platshållare för innehåll 2"/>
          <p:cNvSpPr>
            <a:spLocks noGrp="1"/>
          </p:cNvSpPr>
          <p:nvPr>
            <p:ph idx="1"/>
          </p:nvPr>
        </p:nvSpPr>
        <p:spPr>
          <a:xfrm>
            <a:off x="966788" y="1690688"/>
            <a:ext cx="10809576" cy="2733410"/>
          </a:xfrm>
        </p:spPr>
        <p:txBody>
          <a:bodyPr>
            <a:noAutofit/>
          </a:bodyPr>
          <a:lstStyle/>
          <a:p>
            <a:pPr marL="0" indent="0">
              <a:buNone/>
            </a:pPr>
            <a:r>
              <a:rPr lang="sv-SE" b="1" dirty="0"/>
              <a:t>Dock andra parkeringsproblem (trångt, krånglande port, inbrott osv.).</a:t>
            </a:r>
          </a:p>
          <a:p>
            <a:endParaRPr lang="sv-SE" b="1" dirty="0"/>
          </a:p>
          <a:p>
            <a:r>
              <a:rPr lang="sv-SE" i="1" dirty="0"/>
              <a:t>”Då kommer vi till nästa problem. Det är många som har cyklar, men vi har inte plats för alla cyklar utan man behöver armbåga sig in [i cykelrummet]. De har tagit bort en parkeringsplats i garaget och gjort MC-parkeringar av den. Det blev jättebra, men det blev inte mer plats för cyklarna.”</a:t>
            </a:r>
            <a:endParaRPr lang="sv-SE" b="1" dirty="0"/>
          </a:p>
          <a:p>
            <a:endParaRPr lang="sv-SE" b="1" dirty="0"/>
          </a:p>
        </p:txBody>
      </p:sp>
    </p:spTree>
    <p:extLst>
      <p:ext uri="{BB962C8B-B14F-4D97-AF65-F5344CB8AC3E}">
        <p14:creationId xmlns:p14="http://schemas.microsoft.com/office/powerpoint/2010/main" val="8751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a:t>
            </a:r>
          </a:p>
        </p:txBody>
      </p:sp>
      <p:sp>
        <p:nvSpPr>
          <p:cNvPr id="3" name="Platshållare för innehåll 2"/>
          <p:cNvSpPr>
            <a:spLocks noGrp="1"/>
          </p:cNvSpPr>
          <p:nvPr>
            <p:ph idx="1"/>
          </p:nvPr>
        </p:nvSpPr>
        <p:spPr>
          <a:xfrm>
            <a:off x="838199" y="1523539"/>
            <a:ext cx="11088329" cy="4277779"/>
          </a:xfrm>
        </p:spPr>
        <p:txBody>
          <a:bodyPr>
            <a:noAutofit/>
          </a:bodyPr>
          <a:lstStyle/>
          <a:p>
            <a:pPr marL="0" indent="0">
              <a:buNone/>
            </a:pPr>
            <a:r>
              <a:rPr lang="sv-SE" b="1" dirty="0"/>
              <a:t>Livsstilsförändring:</a:t>
            </a:r>
          </a:p>
          <a:p>
            <a:r>
              <a:rPr lang="sv-SE" i="1" dirty="0"/>
              <a:t>”Vi går, cyklar och åker kollektivt mycket </a:t>
            </a:r>
            <a:r>
              <a:rPr lang="sv-SE" i="1" dirty="0" err="1"/>
              <a:t>mycket</a:t>
            </a:r>
            <a:r>
              <a:rPr lang="sv-SE" i="1" dirty="0"/>
              <a:t> mera [nu]”</a:t>
            </a:r>
          </a:p>
          <a:p>
            <a:endParaRPr lang="sv-SE" sz="800" i="1" dirty="0"/>
          </a:p>
          <a:p>
            <a:r>
              <a:rPr lang="sv-SE" i="1" dirty="0"/>
              <a:t>”Jag har haft bil sedan jag var 18, jag har väldigt svårt att vänja mig av med den, bilen alltså. Jag tar inte bilen lika mycket [längre] eftersom allt är så nära här. Jag går mer till apotek och frissa, man promenerar då, och handlar också ofta. […] Det är svårt att vänja sig av”.</a:t>
            </a:r>
          </a:p>
          <a:p>
            <a:endParaRPr lang="sv-SE" sz="800" i="1" dirty="0"/>
          </a:p>
          <a:p>
            <a:r>
              <a:rPr lang="sv-SE" i="1" dirty="0"/>
              <a:t>”Den stora livsstilsförändringen är att vi har blivit föräldrar. Det som vi egentligen skulle behöva bil till är när man åker och handlar [mat]. När vi bodde i [en annan stadsdel] då hade vi bil, och då tog vi bilen till nästan allt. När det inte kostade jättemycket att parkera kunde man lika gärna [ta bilen] och då hade jag egen bil. […] Det har ändrats.”</a:t>
            </a:r>
            <a:endParaRPr lang="sv-SE" dirty="0"/>
          </a:p>
        </p:txBody>
      </p:sp>
    </p:spTree>
    <p:extLst>
      <p:ext uri="{BB962C8B-B14F-4D97-AF65-F5344CB8AC3E}">
        <p14:creationId xmlns:p14="http://schemas.microsoft.com/office/powerpoint/2010/main" val="14118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a:t>Ett lågt parkeringstal resulterade alltså endast i små förändringar i </a:t>
            </a:r>
            <a:r>
              <a:rPr lang="sv-SE" dirty="0" err="1"/>
              <a:t>bilägande</a:t>
            </a:r>
            <a:r>
              <a:rPr lang="sv-SE" dirty="0"/>
              <a:t> och bilanvändning och hade relativt liten inverkan på invånarnas vardag. </a:t>
            </a:r>
          </a:p>
          <a:p>
            <a:pPr marL="0" indent="0">
              <a:buNone/>
            </a:pPr>
            <a:endParaRPr lang="sv-SE" dirty="0"/>
          </a:p>
          <a:p>
            <a:pPr marL="0" indent="0">
              <a:buNone/>
            </a:pPr>
            <a:r>
              <a:rPr lang="sv-SE" dirty="0"/>
              <a:t>En förklaring till detta ligger i samordningen mellan parkeringspolitik och stadsutvecklingspolitik vars olika administrationer ibland inte drar i samma riktning</a:t>
            </a:r>
          </a:p>
          <a:p>
            <a:endParaRPr lang="sv-SE" dirty="0"/>
          </a:p>
        </p:txBody>
      </p:sp>
    </p:spTree>
    <p:extLst>
      <p:ext uri="{BB962C8B-B14F-4D97-AF65-F5344CB8AC3E}">
        <p14:creationId xmlns:p14="http://schemas.microsoft.com/office/powerpoint/2010/main" val="351531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 med tjänstemän</a:t>
            </a:r>
          </a:p>
        </p:txBody>
      </p:sp>
      <p:sp>
        <p:nvSpPr>
          <p:cNvPr id="3" name="Platshållare för innehåll 2"/>
          <p:cNvSpPr>
            <a:spLocks noGrp="1"/>
          </p:cNvSpPr>
          <p:nvPr>
            <p:ph idx="1"/>
          </p:nvPr>
        </p:nvSpPr>
        <p:spPr>
          <a:xfrm>
            <a:off x="838200" y="1825625"/>
            <a:ext cx="10956636" cy="4351338"/>
          </a:xfrm>
        </p:spPr>
        <p:txBody>
          <a:bodyPr>
            <a:noAutofit/>
          </a:bodyPr>
          <a:lstStyle/>
          <a:p>
            <a:pPr marL="0" indent="0">
              <a:buNone/>
            </a:pPr>
            <a:r>
              <a:rPr lang="sv-SE" dirty="0"/>
              <a:t>”Konflikten är väldigt tydlig. Den är både strukturell och har varit personlig också. Till slut blir man ju sur när man ser att ens uppdrag inte kan skötas och då säger jag det till min chef. Ytterst så har det förstås hamnat hos direktören på trafikkontoret som har fått de här signalerna i två år. Trafikkontoret har fortfarande inte s.a.s. löst det, d.v.s. man har inte diskuterat, har inte en samsyn. Utan i respektive fall så sitter stadsbyggnads och trafikkontorets [respektive] enheter och jobbar på delvis motstridiga sätt och det är problem internt och det blir också problem externt”</a:t>
            </a:r>
          </a:p>
          <a:p>
            <a:pPr marL="0" indent="0">
              <a:buNone/>
            </a:pPr>
            <a:r>
              <a:rPr lang="sv-SE" dirty="0"/>
              <a:t>”När en fråga blir så polariserad att det tas till en nivå bortom det professionella, är inte bra. Det är inte tjänstemännens ansvar utan det ligger högre upp i hierarkin”</a:t>
            </a:r>
          </a:p>
        </p:txBody>
      </p:sp>
    </p:spTree>
    <p:extLst>
      <p:ext uri="{BB962C8B-B14F-4D97-AF65-F5344CB8AC3E}">
        <p14:creationId xmlns:p14="http://schemas.microsoft.com/office/powerpoint/2010/main" val="35501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intervjuerna med tjänstemän</a:t>
            </a:r>
          </a:p>
        </p:txBody>
      </p:sp>
      <p:sp>
        <p:nvSpPr>
          <p:cNvPr id="3" name="Platshållare för innehåll 2"/>
          <p:cNvSpPr>
            <a:spLocks noGrp="1"/>
          </p:cNvSpPr>
          <p:nvPr>
            <p:ph idx="1"/>
          </p:nvPr>
        </p:nvSpPr>
        <p:spPr>
          <a:xfrm>
            <a:off x="838200" y="1825625"/>
            <a:ext cx="11049000" cy="4351338"/>
          </a:xfrm>
        </p:spPr>
        <p:txBody>
          <a:bodyPr>
            <a:noAutofit/>
          </a:bodyPr>
          <a:lstStyle/>
          <a:p>
            <a:pPr marL="0" indent="0">
              <a:buNone/>
            </a:pPr>
            <a:r>
              <a:rPr lang="sv-SE" dirty="0"/>
              <a:t>”Tyvärr är min uppfattning att [parkeringspolicy]dokumentet till stor del har fallit i glömska bland politikerna och på kontoren. Det är andra [dokument] som prioriteras, exempelvis dokument som är tagna i nämnder. Men parkeringspolicyn är tagen i kommunfullmäktige varför den har en politisk dignitet som är mycket tyngre”</a:t>
            </a:r>
          </a:p>
          <a:p>
            <a:pPr marL="0" indent="0">
              <a:buNone/>
            </a:pPr>
            <a:r>
              <a:rPr lang="sv-SE" dirty="0"/>
              <a:t>”Parkeringsfrågan är en fråga som man ofta fastnar i </a:t>
            </a:r>
            <a:r>
              <a:rPr lang="sv-SE" dirty="0" err="1"/>
              <a:t>i</a:t>
            </a:r>
            <a:r>
              <a:rPr lang="sv-SE" dirty="0"/>
              <a:t> detaljplanerna. Det finns en ganska tydlig polarisering. Stadsbyggnad är [mer] drivande att sänka p-talet. Det blir lättare tror man, att få igenom detaljplanerna”</a:t>
            </a:r>
          </a:p>
          <a:p>
            <a:pPr marL="0" indent="0">
              <a:buNone/>
            </a:pPr>
            <a:r>
              <a:rPr lang="sv-SE" dirty="0"/>
              <a:t>”[Men] då är det meningslöst att sänka p-talet, då ger det ingen effekt. Jag brukar ju slita mig i håret för det. När ni gör den här [sänkningen] då måste ni titta utanför detaljplanen [på intilliggande områden]” </a:t>
            </a:r>
          </a:p>
        </p:txBody>
      </p:sp>
    </p:spTree>
    <p:extLst>
      <p:ext uri="{BB962C8B-B14F-4D97-AF65-F5344CB8AC3E}">
        <p14:creationId xmlns:p14="http://schemas.microsoft.com/office/powerpoint/2010/main" val="21009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Slutsats</a:t>
            </a:r>
          </a:p>
        </p:txBody>
      </p:sp>
      <p:sp>
        <p:nvSpPr>
          <p:cNvPr id="3" name="Platshållare för innehåll 2"/>
          <p:cNvSpPr>
            <a:spLocks noGrp="1"/>
          </p:cNvSpPr>
          <p:nvPr>
            <p:ph idx="1"/>
          </p:nvPr>
        </p:nvSpPr>
        <p:spPr>
          <a:xfrm>
            <a:off x="948315" y="1545009"/>
            <a:ext cx="10707976" cy="2833027"/>
          </a:xfrm>
        </p:spPr>
        <p:txBody>
          <a:bodyPr>
            <a:noAutofit/>
          </a:bodyPr>
          <a:lstStyle/>
          <a:p>
            <a:pPr marL="342900" indent="-342900">
              <a:buFont typeface="Courier New" panose="02070309020205020404" pitchFamily="49" charset="0"/>
              <a:buChar char="o"/>
            </a:pPr>
            <a:r>
              <a:rPr lang="sv-SE" dirty="0"/>
              <a:t>Bilinnehavet eller bilanvändandet har inte minskat särskilt mycket vid flytten till området (som har låg parkeringsnorm)</a:t>
            </a:r>
          </a:p>
          <a:p>
            <a:pPr marL="342900" indent="-342900">
              <a:buFont typeface="Courier New" panose="02070309020205020404" pitchFamily="49" charset="0"/>
              <a:buChar char="o"/>
            </a:pPr>
            <a:endParaRPr lang="sv-SE" dirty="0"/>
          </a:p>
          <a:p>
            <a:pPr marL="342900" indent="-342900">
              <a:buFont typeface="Courier New" panose="02070309020205020404" pitchFamily="49" charset="0"/>
              <a:buChar char="o"/>
            </a:pPr>
            <a:r>
              <a:rPr lang="sv-SE" dirty="0"/>
              <a:t>Ännu inte några dramatiska livsstilsförändringar </a:t>
            </a:r>
          </a:p>
          <a:p>
            <a:pPr marL="342900" indent="-342900">
              <a:buFont typeface="Courier New" panose="02070309020205020404" pitchFamily="49" charset="0"/>
              <a:buChar char="o"/>
            </a:pPr>
            <a:endParaRPr lang="sv-SE" dirty="0"/>
          </a:p>
          <a:p>
            <a:pPr marL="342900" indent="-342900">
              <a:buFont typeface="Courier New" panose="02070309020205020404" pitchFamily="49" charset="0"/>
              <a:buChar char="o"/>
            </a:pPr>
            <a:r>
              <a:rPr lang="sv-SE" dirty="0"/>
              <a:t>Parkeringskostnaden är ännu inte något </a:t>
            </a:r>
            <a:r>
              <a:rPr lang="sv-SE" dirty="0" err="1"/>
              <a:t>jättehinder</a:t>
            </a:r>
            <a:r>
              <a:rPr lang="sv-SE" dirty="0"/>
              <a:t> i vardagslivet</a:t>
            </a:r>
          </a:p>
          <a:p>
            <a:pPr marL="342900" indent="-342900">
              <a:buFont typeface="Courier New" panose="02070309020205020404" pitchFamily="49" charset="0"/>
              <a:buChar char="o"/>
            </a:pPr>
            <a:endParaRPr lang="sv-SE" dirty="0"/>
          </a:p>
          <a:p>
            <a:pPr marL="342900" indent="-342900">
              <a:buFont typeface="Courier New" panose="02070309020205020404" pitchFamily="49" charset="0"/>
              <a:buChar char="o"/>
            </a:pPr>
            <a:r>
              <a:rPr lang="sv-SE" dirty="0"/>
              <a:t>En parkeringsnorm på 0,57 parkeringsplatser per hushåll borde ha resulterat i större förändringar</a:t>
            </a:r>
          </a:p>
          <a:p>
            <a:pPr marL="342900" indent="-342900">
              <a:buFont typeface="Courier New" panose="02070309020205020404" pitchFamily="49" charset="0"/>
              <a:buChar char="o"/>
            </a:pPr>
            <a:endParaRPr lang="sv-SE" dirty="0"/>
          </a:p>
        </p:txBody>
      </p:sp>
    </p:spTree>
    <p:extLst>
      <p:ext uri="{BB962C8B-B14F-4D97-AF65-F5344CB8AC3E}">
        <p14:creationId xmlns:p14="http://schemas.microsoft.com/office/powerpoint/2010/main" val="11059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Slutsats</a:t>
            </a:r>
          </a:p>
        </p:txBody>
      </p:sp>
      <p:sp>
        <p:nvSpPr>
          <p:cNvPr id="3" name="Platshållare för innehåll 2"/>
          <p:cNvSpPr>
            <a:spLocks noGrp="1"/>
          </p:cNvSpPr>
          <p:nvPr>
            <p:ph idx="1"/>
          </p:nvPr>
        </p:nvSpPr>
        <p:spPr>
          <a:xfrm>
            <a:off x="838200" y="1554246"/>
            <a:ext cx="10993582" cy="5059914"/>
          </a:xfrm>
        </p:spPr>
        <p:txBody>
          <a:bodyPr>
            <a:normAutofit/>
          </a:bodyPr>
          <a:lstStyle/>
          <a:p>
            <a:pPr marL="342900" indent="-342900">
              <a:buFont typeface="Courier New" panose="02070309020205020404" pitchFamily="49" charset="0"/>
              <a:buChar char="o"/>
            </a:pPr>
            <a:r>
              <a:rPr lang="sv-SE" dirty="0"/>
              <a:t>Om syftet hos kommunen är att ytterligare reducera mängden bilar i staden borde:</a:t>
            </a:r>
          </a:p>
          <a:p>
            <a:pPr marL="898525" indent="-365125"/>
            <a:r>
              <a:rPr lang="sv-SE" dirty="0"/>
              <a:t>parkeringsnormen kunna sänkas ytterligare</a:t>
            </a:r>
          </a:p>
          <a:p>
            <a:pPr marL="898525" indent="-365125"/>
            <a:r>
              <a:rPr lang="sv-SE" dirty="0"/>
              <a:t>antalet offentliga parkeringar kring Porslinsfabriken minskas</a:t>
            </a:r>
          </a:p>
          <a:p>
            <a:pPr marL="898525" indent="-365125"/>
            <a:r>
              <a:rPr lang="sv-SE" dirty="0"/>
              <a:t>eller att parkeringsavgifterna höjs</a:t>
            </a:r>
          </a:p>
          <a:p>
            <a:pPr marL="898525" indent="-365125"/>
            <a:endParaRPr lang="sv-SE" dirty="0"/>
          </a:p>
          <a:p>
            <a:pPr marL="365125" indent="-365125">
              <a:buFont typeface="Courier New" panose="02070309020205020404" pitchFamily="49" charset="0"/>
              <a:buChar char="o"/>
            </a:pPr>
            <a:r>
              <a:rPr lang="sv-SE" dirty="0"/>
              <a:t>Det krävs en integrerad planering mellan kommunens olika förvaltningar (miljö, trafik, stadsbyggnad, parkeringsbolag). </a:t>
            </a:r>
          </a:p>
        </p:txBody>
      </p:sp>
    </p:spTree>
    <p:extLst>
      <p:ext uri="{BB962C8B-B14F-4D97-AF65-F5344CB8AC3E}">
        <p14:creationId xmlns:p14="http://schemas.microsoft.com/office/powerpoint/2010/main" val="18949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Conclusion</a:t>
            </a:r>
            <a:endParaRPr lang="sv-SE" dirty="0"/>
          </a:p>
        </p:txBody>
      </p:sp>
      <p:sp>
        <p:nvSpPr>
          <p:cNvPr id="3" name="Platshållare för innehåll 2"/>
          <p:cNvSpPr>
            <a:spLocks noGrp="1"/>
          </p:cNvSpPr>
          <p:nvPr>
            <p:ph idx="1"/>
          </p:nvPr>
        </p:nvSpPr>
        <p:spPr>
          <a:xfrm>
            <a:off x="838199" y="1825625"/>
            <a:ext cx="10793361" cy="4351338"/>
          </a:xfrm>
        </p:spPr>
        <p:txBody>
          <a:bodyPr>
            <a:normAutofit/>
          </a:bodyPr>
          <a:lstStyle/>
          <a:p>
            <a:pPr marL="0" indent="0">
              <a:buNone/>
            </a:pPr>
            <a:r>
              <a:rPr lang="en-US" dirty="0"/>
              <a:t>The results show that the consequences of the restrictive requirement was paradoxically small in the </a:t>
            </a:r>
            <a:r>
              <a:rPr lang="en-US" dirty="0" err="1"/>
              <a:t>Porslinsfabriken</a:t>
            </a:r>
            <a:r>
              <a:rPr lang="en-US" dirty="0"/>
              <a:t> study area. </a:t>
            </a:r>
          </a:p>
          <a:p>
            <a:r>
              <a:rPr lang="en-US" dirty="0"/>
              <a:t>In practice, the requirement did not result in a decrease in the number of parking spaces, because e.g. of access to parking in neighboring residential areas. </a:t>
            </a:r>
          </a:p>
          <a:p>
            <a:r>
              <a:rPr lang="en-US" dirty="0"/>
              <a:t>Car ownership or car use has not decreased, particularly when moving to the area (which has low parking standards)</a:t>
            </a:r>
          </a:p>
          <a:p>
            <a:r>
              <a:rPr lang="en-US" dirty="0"/>
              <a:t>There are not yet any dramatic lifestyle changes</a:t>
            </a:r>
          </a:p>
          <a:p>
            <a:r>
              <a:rPr lang="en-US" dirty="0"/>
              <a:t>The parking costs are not yet a huge obstacle in everyday life</a:t>
            </a:r>
          </a:p>
        </p:txBody>
      </p:sp>
    </p:spTree>
    <p:extLst>
      <p:ext uri="{BB962C8B-B14F-4D97-AF65-F5344CB8AC3E}">
        <p14:creationId xmlns:p14="http://schemas.microsoft.com/office/powerpoint/2010/main" val="3201734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Conclusion</a:t>
            </a:r>
            <a:endParaRPr lang="sv-SE" dirty="0"/>
          </a:p>
        </p:txBody>
      </p:sp>
      <p:sp>
        <p:nvSpPr>
          <p:cNvPr id="3" name="Platshållare för innehåll 2"/>
          <p:cNvSpPr>
            <a:spLocks noGrp="1"/>
          </p:cNvSpPr>
          <p:nvPr>
            <p:ph idx="1"/>
          </p:nvPr>
        </p:nvSpPr>
        <p:spPr/>
        <p:txBody>
          <a:bodyPr>
            <a:normAutofit/>
          </a:bodyPr>
          <a:lstStyle/>
          <a:p>
            <a:r>
              <a:rPr lang="en-US" dirty="0"/>
              <a:t>Important to adopt a holistic approach in parking policy, by e.g. introducing more restrictive parking requirements in parallel with other measures, such as raising parking charges and decreasing the number of public parking spaces. </a:t>
            </a:r>
          </a:p>
          <a:p>
            <a:r>
              <a:rPr lang="en-US" dirty="0"/>
              <a:t>Planning of parking must be coordinated with other urban planning functions. Otherwise, the actual contribution of a shift in parking policy to the development of a more environmentally friendly transport system and city risks being small, despite lower parking requirements.</a:t>
            </a:r>
            <a:endParaRPr lang="sv-SE" dirty="0"/>
          </a:p>
        </p:txBody>
      </p:sp>
    </p:spTree>
    <p:extLst>
      <p:ext uri="{BB962C8B-B14F-4D97-AF65-F5344CB8AC3E}">
        <p14:creationId xmlns:p14="http://schemas.microsoft.com/office/powerpoint/2010/main" val="61801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011647"/>
          </a:xfrm>
        </p:spPr>
        <p:txBody>
          <a:bodyPr/>
          <a:lstStyle/>
          <a:p>
            <a:r>
              <a:rPr lang="sv-SE" dirty="0"/>
              <a:t>Bakgrund</a:t>
            </a:r>
          </a:p>
        </p:txBody>
      </p:sp>
      <p:sp>
        <p:nvSpPr>
          <p:cNvPr id="3" name="Platshållare för innehåll 2"/>
          <p:cNvSpPr>
            <a:spLocks noGrp="1"/>
          </p:cNvSpPr>
          <p:nvPr>
            <p:ph idx="1"/>
          </p:nvPr>
        </p:nvSpPr>
        <p:spPr>
          <a:xfrm>
            <a:off x="912088" y="1838590"/>
            <a:ext cx="9290248" cy="4277779"/>
          </a:xfrm>
        </p:spPr>
        <p:txBody>
          <a:bodyPr>
            <a:normAutofit lnSpcReduction="10000"/>
          </a:bodyPr>
          <a:lstStyle/>
          <a:p>
            <a:r>
              <a:rPr lang="sv-SE" dirty="0"/>
              <a:t>Privatbilismen påverkar:</a:t>
            </a:r>
          </a:p>
          <a:p>
            <a:endParaRPr lang="sv-SE" dirty="0"/>
          </a:p>
          <a:p>
            <a:r>
              <a:rPr lang="sv-SE" dirty="0"/>
              <a:t>Klimatet (CO2, metan, lustgas)</a:t>
            </a:r>
          </a:p>
          <a:p>
            <a:r>
              <a:rPr lang="sv-SE" dirty="0"/>
              <a:t>Hälsan (kväveoxider, små partiklar, buller, stress)</a:t>
            </a:r>
          </a:p>
          <a:p>
            <a:r>
              <a:rPr lang="sv-SE" dirty="0"/>
              <a:t>Stadsmiljö (förfulande, minskad turism, trängsel)</a:t>
            </a:r>
          </a:p>
          <a:p>
            <a:endParaRPr lang="sv-SE" dirty="0"/>
          </a:p>
          <a:p>
            <a:r>
              <a:rPr lang="sv-SE" dirty="0"/>
              <a:t>Det finns ett behov av färre bilar i städerna</a:t>
            </a:r>
          </a:p>
          <a:p>
            <a:endParaRPr lang="sv-SE" dirty="0"/>
          </a:p>
          <a:p>
            <a:r>
              <a:rPr lang="sv-SE" dirty="0"/>
              <a:t>Ett sätt att nå detta är att minska antalet parkeringsplatser</a:t>
            </a:r>
          </a:p>
        </p:txBody>
      </p:sp>
    </p:spTree>
    <p:extLst>
      <p:ext uri="{BB962C8B-B14F-4D97-AF65-F5344CB8AC3E}">
        <p14:creationId xmlns:p14="http://schemas.microsoft.com/office/powerpoint/2010/main" val="10382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rot="1053729">
            <a:off x="6953417" y="637602"/>
            <a:ext cx="4331460" cy="5570177"/>
          </a:xfrm>
          <a:prstGeom prst="rect">
            <a:avLst/>
          </a:prstGeom>
          <a:ln>
            <a:noFill/>
          </a:ln>
          <a:effectLst>
            <a:outerShdw blurRad="292100" dist="139700" dir="2700000" algn="tl" rotWithShape="0">
              <a:srgbClr val="333333">
                <a:alpha val="65000"/>
              </a:srgbClr>
            </a:outerShdw>
          </a:effectLst>
        </p:spPr>
      </p:pic>
      <p:sp>
        <p:nvSpPr>
          <p:cNvPr id="5" name="Rektangel 4"/>
          <p:cNvSpPr/>
          <p:nvPr/>
        </p:nvSpPr>
        <p:spPr>
          <a:xfrm>
            <a:off x="471948" y="1206513"/>
            <a:ext cx="5319252" cy="3108543"/>
          </a:xfrm>
          <a:prstGeom prst="rect">
            <a:avLst/>
          </a:prstGeom>
        </p:spPr>
        <p:txBody>
          <a:bodyPr wrap="square">
            <a:spAutoFit/>
          </a:bodyPr>
          <a:lstStyle/>
          <a:p>
            <a:r>
              <a:rPr lang="sv-SE" sz="2800" dirty="0">
                <a:latin typeface="+mj-lt"/>
                <a:ea typeface="Times New Roman" panose="02020603050405020304" pitchFamily="18" charset="0"/>
              </a:rPr>
              <a:t>Antonson, H., Hrelja, R., Henriksson, P. 2017. </a:t>
            </a:r>
            <a:r>
              <a:rPr lang="sv-SE" sz="2800" dirty="0" err="1">
                <a:latin typeface="+mj-lt"/>
                <a:ea typeface="Times New Roman" panose="02020603050405020304" pitchFamily="18" charset="0"/>
              </a:rPr>
              <a:t>People</a:t>
            </a:r>
            <a:r>
              <a:rPr lang="sv-SE" sz="2800" dirty="0">
                <a:latin typeface="+mj-lt"/>
                <a:ea typeface="Times New Roman" panose="02020603050405020304" pitchFamily="18" charset="0"/>
              </a:rPr>
              <a:t> and </a:t>
            </a:r>
            <a:r>
              <a:rPr lang="sv-SE" sz="2800" dirty="0" err="1">
                <a:latin typeface="+mj-lt"/>
                <a:ea typeface="Times New Roman" panose="02020603050405020304" pitchFamily="18" charset="0"/>
              </a:rPr>
              <a:t>parking</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requirements</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Residential</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attitudes</a:t>
            </a:r>
            <a:r>
              <a:rPr lang="sv-SE" sz="2800" dirty="0">
                <a:latin typeface="+mj-lt"/>
                <a:ea typeface="Times New Roman" panose="02020603050405020304" pitchFamily="18" charset="0"/>
              </a:rPr>
              <a:t> and </a:t>
            </a:r>
            <a:r>
              <a:rPr lang="sv-SE" sz="2800" dirty="0" err="1">
                <a:latin typeface="+mj-lt"/>
                <a:ea typeface="Times New Roman" panose="02020603050405020304" pitchFamily="18" charset="0"/>
              </a:rPr>
              <a:t>day</a:t>
            </a:r>
            <a:r>
              <a:rPr lang="sv-SE" sz="2800" dirty="0">
                <a:latin typeface="+mj-lt"/>
                <a:ea typeface="Times New Roman" panose="02020603050405020304" pitchFamily="18" charset="0"/>
              </a:rPr>
              <a:t>-to-</a:t>
            </a:r>
            <a:r>
              <a:rPr lang="sv-SE" sz="2800" dirty="0" err="1">
                <a:latin typeface="+mj-lt"/>
                <a:ea typeface="Times New Roman" panose="02020603050405020304" pitchFamily="18" charset="0"/>
              </a:rPr>
              <a:t>day</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consequences</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of</a:t>
            </a:r>
            <a:r>
              <a:rPr lang="sv-SE" sz="2800" dirty="0">
                <a:latin typeface="+mj-lt"/>
                <a:ea typeface="Times New Roman" panose="02020603050405020304" pitchFamily="18" charset="0"/>
              </a:rPr>
              <a:t> a land </a:t>
            </a:r>
            <a:r>
              <a:rPr lang="sv-SE" sz="2800" dirty="0" err="1">
                <a:latin typeface="+mj-lt"/>
                <a:ea typeface="Times New Roman" panose="02020603050405020304" pitchFamily="18" charset="0"/>
              </a:rPr>
              <a:t>use</a:t>
            </a:r>
            <a:r>
              <a:rPr lang="sv-SE" sz="2800" dirty="0">
                <a:latin typeface="+mj-lt"/>
                <a:ea typeface="Times New Roman" panose="02020603050405020304" pitchFamily="18" charset="0"/>
              </a:rPr>
              <a:t> policy </a:t>
            </a:r>
            <a:r>
              <a:rPr lang="sv-SE" sz="2800" dirty="0" err="1">
                <a:latin typeface="+mj-lt"/>
                <a:ea typeface="Times New Roman" panose="02020603050405020304" pitchFamily="18" charset="0"/>
              </a:rPr>
              <a:t>shift</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towards</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sustainable</a:t>
            </a:r>
            <a:r>
              <a:rPr lang="sv-SE" sz="2800" dirty="0">
                <a:latin typeface="+mj-lt"/>
                <a:ea typeface="Times New Roman" panose="02020603050405020304" pitchFamily="18" charset="0"/>
              </a:rPr>
              <a:t> </a:t>
            </a:r>
            <a:r>
              <a:rPr lang="sv-SE" sz="2800" dirty="0" err="1">
                <a:latin typeface="+mj-lt"/>
                <a:ea typeface="Times New Roman" panose="02020603050405020304" pitchFamily="18" charset="0"/>
              </a:rPr>
              <a:t>mobility</a:t>
            </a:r>
            <a:r>
              <a:rPr lang="sv-SE" sz="2800" dirty="0">
                <a:latin typeface="+mj-lt"/>
                <a:ea typeface="Times New Roman" panose="02020603050405020304" pitchFamily="18" charset="0"/>
              </a:rPr>
              <a:t>. </a:t>
            </a:r>
            <a:r>
              <a:rPr lang="sv-SE" sz="2800" i="1" dirty="0">
                <a:latin typeface="+mj-lt"/>
                <a:ea typeface="Times New Roman" panose="02020603050405020304" pitchFamily="18" charset="0"/>
              </a:rPr>
              <a:t>Land </a:t>
            </a:r>
            <a:r>
              <a:rPr lang="sv-SE" sz="2800" i="1" dirty="0" err="1">
                <a:latin typeface="+mj-lt"/>
                <a:ea typeface="Times New Roman" panose="02020603050405020304" pitchFamily="18" charset="0"/>
              </a:rPr>
              <a:t>Use</a:t>
            </a:r>
            <a:r>
              <a:rPr lang="sv-SE" sz="2800" i="1" dirty="0">
                <a:latin typeface="+mj-lt"/>
                <a:ea typeface="Times New Roman" panose="02020603050405020304" pitchFamily="18" charset="0"/>
              </a:rPr>
              <a:t> Policy</a:t>
            </a:r>
            <a:r>
              <a:rPr lang="sv-SE" sz="2800" dirty="0">
                <a:latin typeface="+mj-lt"/>
                <a:ea typeface="Times New Roman" panose="02020603050405020304" pitchFamily="18" charset="0"/>
              </a:rPr>
              <a:t>, 62, 213–222.</a:t>
            </a:r>
            <a:endParaRPr lang="sv-SE" sz="2800" dirty="0">
              <a:latin typeface="+mj-lt"/>
            </a:endParaRPr>
          </a:p>
        </p:txBody>
      </p:sp>
    </p:spTree>
    <p:extLst>
      <p:ext uri="{BB962C8B-B14F-4D97-AF65-F5344CB8AC3E}">
        <p14:creationId xmlns:p14="http://schemas.microsoft.com/office/powerpoint/2010/main" val="1985229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5348" y="1946787"/>
            <a:ext cx="10515600" cy="1602199"/>
          </a:xfrm>
        </p:spPr>
        <p:txBody>
          <a:bodyPr>
            <a:noAutofit/>
          </a:bodyPr>
          <a:lstStyle/>
          <a:p>
            <a:r>
              <a:rPr lang="en-GB" sz="8000" dirty="0"/>
              <a:t>Tack </a:t>
            </a:r>
            <a:r>
              <a:rPr lang="en-GB" sz="8000" dirty="0" err="1"/>
              <a:t>för</a:t>
            </a:r>
            <a:r>
              <a:rPr lang="en-GB" sz="8000" dirty="0"/>
              <a:t> </a:t>
            </a:r>
            <a:r>
              <a:rPr lang="en-GB" sz="8000" dirty="0" err="1"/>
              <a:t>visat</a:t>
            </a:r>
            <a:r>
              <a:rPr lang="en-GB" sz="8000" dirty="0"/>
              <a:t> </a:t>
            </a:r>
            <a:r>
              <a:rPr lang="en-GB" sz="8000" dirty="0" err="1"/>
              <a:t>intresse</a:t>
            </a:r>
            <a:r>
              <a:rPr lang="en-GB" sz="8000" dirty="0"/>
              <a:t>!</a:t>
            </a:r>
            <a:br>
              <a:rPr lang="en-GB" sz="8000" dirty="0"/>
            </a:br>
            <a:r>
              <a:rPr lang="en-GB" sz="8000" dirty="0"/>
              <a:t/>
            </a:r>
            <a:br>
              <a:rPr lang="en-GB" sz="8000" dirty="0"/>
            </a:br>
            <a:r>
              <a:rPr lang="en-GB" sz="8000" dirty="0"/>
              <a:t>Thanks </a:t>
            </a:r>
            <a:r>
              <a:rPr lang="en-GB" sz="8000"/>
              <a:t>for listening!</a:t>
            </a:r>
            <a:r>
              <a:rPr lang="en-GB" sz="8000" dirty="0"/>
              <a:t/>
            </a:r>
            <a:br>
              <a:rPr lang="en-GB" sz="8000" dirty="0"/>
            </a:br>
            <a:endParaRPr lang="en-GB" sz="8000" dirty="0"/>
          </a:p>
        </p:txBody>
      </p:sp>
      <p:sp>
        <p:nvSpPr>
          <p:cNvPr id="3" name="Platshållare för innehåll 2"/>
          <p:cNvSpPr>
            <a:spLocks noGrp="1"/>
          </p:cNvSpPr>
          <p:nvPr>
            <p:ph idx="1"/>
          </p:nvPr>
        </p:nvSpPr>
        <p:spPr>
          <a:xfrm>
            <a:off x="2267923" y="4273678"/>
            <a:ext cx="8361684" cy="2245109"/>
          </a:xfrm>
        </p:spPr>
        <p:txBody>
          <a:bodyPr>
            <a:normAutofit/>
          </a:bodyPr>
          <a:lstStyle/>
          <a:p>
            <a:pPr marL="0" indent="0">
              <a:buNone/>
            </a:pPr>
            <a:r>
              <a:rPr lang="sv-SE" dirty="0"/>
              <a:t>Kontakt/</a:t>
            </a:r>
            <a:r>
              <a:rPr lang="sv-SE" dirty="0" err="1"/>
              <a:t>contact</a:t>
            </a:r>
            <a:r>
              <a:rPr lang="sv-SE" dirty="0"/>
              <a:t>:</a:t>
            </a:r>
          </a:p>
          <a:p>
            <a:r>
              <a:rPr lang="sv-SE" dirty="0"/>
              <a:t>Hans Antonson			</a:t>
            </a:r>
          </a:p>
          <a:p>
            <a:r>
              <a:rPr lang="sv-SE" dirty="0"/>
              <a:t>+46 722—459944</a:t>
            </a:r>
          </a:p>
          <a:p>
            <a:r>
              <a:rPr lang="sv-SE" dirty="0">
                <a:hlinkClick r:id="rId3"/>
              </a:rPr>
              <a:t>hans.antonson@kmvforum.se</a:t>
            </a:r>
            <a:endParaRPr lang="sv-SE" dirty="0"/>
          </a:p>
        </p:txBody>
      </p:sp>
    </p:spTree>
    <p:extLst>
      <p:ext uri="{BB962C8B-B14F-4D97-AF65-F5344CB8AC3E}">
        <p14:creationId xmlns:p14="http://schemas.microsoft.com/office/powerpoint/2010/main" val="396504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46728" y="226143"/>
            <a:ext cx="10979800" cy="914400"/>
          </a:xfrm>
        </p:spPr>
        <p:txBody>
          <a:bodyPr>
            <a:normAutofit/>
          </a:bodyPr>
          <a:lstStyle/>
          <a:p>
            <a:r>
              <a:rPr lang="sv-SE" dirty="0"/>
              <a:t>Parkeringsnorm </a:t>
            </a:r>
            <a:r>
              <a:rPr lang="sv-SE" sz="3600" dirty="0"/>
              <a:t>(parkeringstal idag vanligare begrepp)</a:t>
            </a:r>
          </a:p>
        </p:txBody>
      </p:sp>
      <p:sp>
        <p:nvSpPr>
          <p:cNvPr id="4" name="Platshållare för innehåll 2"/>
          <p:cNvSpPr>
            <a:spLocks noGrp="1"/>
          </p:cNvSpPr>
          <p:nvPr>
            <p:ph idx="1"/>
          </p:nvPr>
        </p:nvSpPr>
        <p:spPr>
          <a:xfrm>
            <a:off x="946727" y="1385727"/>
            <a:ext cx="10979801" cy="4705985"/>
          </a:xfrm>
        </p:spPr>
        <p:txBody>
          <a:bodyPr>
            <a:noAutofit/>
          </a:bodyPr>
          <a:lstStyle/>
          <a:p>
            <a:r>
              <a:rPr lang="sv-SE" dirty="0"/>
              <a:t>Två typer av parkeringsnorm</a:t>
            </a:r>
          </a:p>
          <a:p>
            <a:r>
              <a:rPr lang="sv-SE" dirty="0"/>
              <a:t>Miniminivå = gratis parkering för alla behov</a:t>
            </a:r>
          </a:p>
          <a:p>
            <a:r>
              <a:rPr lang="sv-SE" dirty="0"/>
              <a:t>Maximinivå = övre gräns för antalet parkeringar</a:t>
            </a:r>
          </a:p>
          <a:p>
            <a:endParaRPr lang="sv-SE" dirty="0"/>
          </a:p>
          <a:p>
            <a:r>
              <a:rPr lang="sv-SE" dirty="0"/>
              <a:t>Kritik mot miniminivåplaneringen: </a:t>
            </a:r>
          </a:p>
          <a:p>
            <a:pPr marL="342900" indent="-342900"/>
            <a:r>
              <a:rPr lang="sv-SE" dirty="0"/>
              <a:t>Ökade bostadspriser (byggbolagen inkluderar kostnader för parkering i bostadspriserna)</a:t>
            </a:r>
          </a:p>
          <a:p>
            <a:pPr marL="342900" indent="-342900"/>
            <a:r>
              <a:rPr lang="sv-SE" dirty="0"/>
              <a:t>Orättvis (parkeringskostnader flyttar från bilförare till husägare som inte nödvändigtvis innehar eller använder bil)</a:t>
            </a:r>
          </a:p>
          <a:p>
            <a:pPr marL="342900" indent="-342900"/>
            <a:r>
              <a:rPr lang="sv-SE" dirty="0"/>
              <a:t>Ökar mängden bilar i staden vilket förfular (minskade upplevelser) och leder till folkhälsoproblem (buller, partiklar)</a:t>
            </a:r>
          </a:p>
        </p:txBody>
      </p:sp>
    </p:spTree>
    <p:extLst>
      <p:ext uri="{BB962C8B-B14F-4D97-AF65-F5344CB8AC3E}">
        <p14:creationId xmlns:p14="http://schemas.microsoft.com/office/powerpoint/2010/main" val="35836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Kunskapsluckor</a:t>
            </a:r>
          </a:p>
        </p:txBody>
      </p:sp>
      <p:sp>
        <p:nvSpPr>
          <p:cNvPr id="3" name="Platshållare för innehåll 2"/>
          <p:cNvSpPr>
            <a:spLocks noGrp="1"/>
          </p:cNvSpPr>
          <p:nvPr>
            <p:ph idx="1"/>
          </p:nvPr>
        </p:nvSpPr>
        <p:spPr>
          <a:xfrm>
            <a:off x="838200" y="2356567"/>
            <a:ext cx="10515600" cy="2421910"/>
          </a:xfrm>
        </p:spPr>
        <p:txBody>
          <a:bodyPr>
            <a:normAutofit/>
          </a:bodyPr>
          <a:lstStyle/>
          <a:p>
            <a:r>
              <a:rPr lang="sv-SE" dirty="0"/>
              <a:t>Hur en sänkt parkeringsnorm (jämfört med tidigare) påverkar hushållens vardagsliv (</a:t>
            </a:r>
            <a:r>
              <a:rPr lang="sv-SE" dirty="0" err="1"/>
              <a:t>resval</a:t>
            </a:r>
            <a:r>
              <a:rPr lang="sv-SE" dirty="0"/>
              <a:t> och bilinnehav)</a:t>
            </a:r>
          </a:p>
          <a:p>
            <a:r>
              <a:rPr lang="sv-SE" dirty="0"/>
              <a:t>Vilka förändrade parkeringsmönster en sänkt parkeringsnorm leder till</a:t>
            </a:r>
          </a:p>
          <a:p>
            <a:endParaRPr lang="sv-SE" dirty="0"/>
          </a:p>
          <a:p>
            <a:pPr marL="0" indent="0">
              <a:buNone/>
            </a:pPr>
            <a:endParaRPr lang="sv-SE" dirty="0"/>
          </a:p>
        </p:txBody>
      </p:sp>
      <p:sp>
        <p:nvSpPr>
          <p:cNvPr id="4" name="Platshållare för innehåll 2"/>
          <p:cNvSpPr txBox="1">
            <a:spLocks/>
          </p:cNvSpPr>
          <p:nvPr/>
        </p:nvSpPr>
        <p:spPr>
          <a:xfrm>
            <a:off x="838200" y="5136381"/>
            <a:ext cx="10515600" cy="1143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solidFill>
                  <a:srgbClr val="FF0000"/>
                </a:solidFill>
              </a:rPr>
              <a:t>syftet</a:t>
            </a:r>
            <a:r>
              <a:rPr lang="sv-SE" dirty="0"/>
              <a:t> med vår forskning är att analysera vilka konsekvenser en lägre parkeringsnorm får på människors vardagsliv.</a:t>
            </a:r>
          </a:p>
        </p:txBody>
      </p:sp>
    </p:spTree>
    <p:extLst>
      <p:ext uri="{BB962C8B-B14F-4D97-AF65-F5344CB8AC3E}">
        <p14:creationId xmlns:p14="http://schemas.microsoft.com/office/powerpoint/2010/main" val="42544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Forskningsfrågor</a:t>
            </a:r>
          </a:p>
        </p:txBody>
      </p:sp>
      <p:sp>
        <p:nvSpPr>
          <p:cNvPr id="3" name="Platshållare för innehåll 2"/>
          <p:cNvSpPr>
            <a:spLocks noGrp="1"/>
          </p:cNvSpPr>
          <p:nvPr>
            <p:ph idx="1"/>
          </p:nvPr>
        </p:nvSpPr>
        <p:spPr>
          <a:xfrm>
            <a:off x="969818" y="2674630"/>
            <a:ext cx="10383982" cy="2929757"/>
          </a:xfrm>
        </p:spPr>
        <p:txBody>
          <a:bodyPr>
            <a:noAutofit/>
          </a:bodyPr>
          <a:lstStyle/>
          <a:p>
            <a:pPr marL="457200" indent="-457200">
              <a:buFont typeface="+mj-lt"/>
              <a:buAutoNum type="arabicPeriod"/>
            </a:pPr>
            <a:r>
              <a:rPr lang="sv-SE" dirty="0"/>
              <a:t>Var parkerar bilinnehavare i bostadsområdet?</a:t>
            </a:r>
          </a:p>
          <a:p>
            <a:pPr marL="457200" indent="-457200">
              <a:buFont typeface="+mj-lt"/>
              <a:buAutoNum type="arabicPeriod"/>
            </a:pPr>
            <a:r>
              <a:rPr lang="sv-SE" dirty="0"/>
              <a:t>Hur påverkas resandet av parkeringsnormen för boendeparkering? </a:t>
            </a:r>
          </a:p>
          <a:p>
            <a:pPr marL="457200" indent="-457200">
              <a:buFont typeface="+mj-lt"/>
              <a:buAutoNum type="arabicPeriod"/>
            </a:pPr>
            <a:r>
              <a:rPr lang="sv-SE" dirty="0"/>
              <a:t>Finns det skillnader i bilinnehav och bilanvändning bland boende som beror på skillnader i tillgång till parkeringsplats?</a:t>
            </a:r>
          </a:p>
          <a:p>
            <a:pPr marL="457200" indent="-457200">
              <a:buFont typeface="+mj-lt"/>
              <a:buAutoNum type="arabicPeriod"/>
            </a:pPr>
            <a:r>
              <a:rPr lang="sv-SE" dirty="0"/>
              <a:t>Hur påverkas boendes ekonomi, tillgänglighet och vardagsliv av parkeringsnormen? </a:t>
            </a:r>
          </a:p>
        </p:txBody>
      </p:sp>
    </p:spTree>
    <p:extLst>
      <p:ext uri="{BB962C8B-B14F-4D97-AF65-F5344CB8AC3E}">
        <p14:creationId xmlns:p14="http://schemas.microsoft.com/office/powerpoint/2010/main" val="12636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Exemplet Göteborg</a:t>
            </a:r>
          </a:p>
        </p:txBody>
      </p:sp>
      <p:sp>
        <p:nvSpPr>
          <p:cNvPr id="3" name="Platshållare för innehåll 2"/>
          <p:cNvSpPr>
            <a:spLocks noGrp="1"/>
          </p:cNvSpPr>
          <p:nvPr>
            <p:ph idx="1"/>
          </p:nvPr>
        </p:nvSpPr>
        <p:spPr/>
        <p:txBody>
          <a:bodyPr/>
          <a:lstStyle/>
          <a:p>
            <a:r>
              <a:rPr lang="sv-SE" dirty="0">
                <a:solidFill>
                  <a:srgbClr val="FF0000"/>
                </a:solidFill>
              </a:rPr>
              <a:t>Förr</a:t>
            </a:r>
            <a:r>
              <a:rPr lang="sv-SE" dirty="0"/>
              <a:t>: 1 parkeringsplats/hushåll</a:t>
            </a:r>
          </a:p>
          <a:p>
            <a:r>
              <a:rPr lang="sv-SE" dirty="0">
                <a:solidFill>
                  <a:srgbClr val="FF0000"/>
                </a:solidFill>
              </a:rPr>
              <a:t>2015</a:t>
            </a:r>
            <a:r>
              <a:rPr lang="sv-SE" dirty="0"/>
              <a:t>: 0,57 parkeringsplatser/hushåll</a:t>
            </a:r>
          </a:p>
          <a:p>
            <a:endParaRPr lang="sv-SE" dirty="0"/>
          </a:p>
          <a:p>
            <a:pPr marL="0" indent="0">
              <a:buNone/>
            </a:pPr>
            <a:r>
              <a:rPr lang="sv-SE" dirty="0"/>
              <a:t>Tanken är att man i centrumnära bostadslägen som är välförsedda med kollektivtrafik skall tillämpa en lägre parkeringsnorm vid nybyggnation av bostäder</a:t>
            </a:r>
          </a:p>
          <a:p>
            <a:endParaRPr lang="sv-SE" dirty="0"/>
          </a:p>
        </p:txBody>
      </p:sp>
    </p:spTree>
    <p:extLst>
      <p:ext uri="{BB962C8B-B14F-4D97-AF65-F5344CB8AC3E}">
        <p14:creationId xmlns:p14="http://schemas.microsoft.com/office/powerpoint/2010/main" val="212800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Göteborgs ändrade inriktning</a:t>
            </a:r>
          </a:p>
        </p:txBody>
      </p:sp>
      <p:sp>
        <p:nvSpPr>
          <p:cNvPr id="3" name="Platshållare för innehåll 2"/>
          <p:cNvSpPr>
            <a:spLocks noGrp="1"/>
          </p:cNvSpPr>
          <p:nvPr>
            <p:ph idx="1"/>
          </p:nvPr>
        </p:nvSpPr>
        <p:spPr>
          <a:xfrm>
            <a:off x="480291" y="1588553"/>
            <a:ext cx="11231418" cy="4277779"/>
          </a:xfrm>
        </p:spPr>
        <p:txBody>
          <a:bodyPr>
            <a:noAutofit/>
          </a:bodyPr>
          <a:lstStyle/>
          <a:p>
            <a:r>
              <a:rPr lang="sv-SE" sz="2400" dirty="0"/>
              <a:t>”Parkeringsbehovet för boende skall uppfyllas helt dvs. det kan enkelt uttryckas: 1 bil – 1 plats, eller också formuleras enligt följande: </a:t>
            </a:r>
            <a:r>
              <a:rPr lang="sv-SE" sz="2400" dirty="0">
                <a:solidFill>
                  <a:srgbClr val="FF0000"/>
                </a:solidFill>
              </a:rPr>
              <a:t>Den som stadigvarande disponerar bil (egen, lånad eller hyrd) skall ha tillgång till en parkeringsplats belägen på ett rimligt avstånd från bostaden</a:t>
            </a:r>
            <a:r>
              <a:rPr lang="sv-SE" sz="2400" dirty="0"/>
              <a:t>” (Göteborgs stad, 1996, s. 20). </a:t>
            </a:r>
          </a:p>
          <a:p>
            <a:endParaRPr lang="sv-SE" sz="2400" dirty="0"/>
          </a:p>
          <a:p>
            <a:r>
              <a:rPr lang="sv-SE" sz="2400" dirty="0"/>
              <a:t>”i områden där tillgängligheten är god med andra trafikslag </a:t>
            </a:r>
            <a:r>
              <a:rPr lang="sv-SE" sz="2400" dirty="0">
                <a:solidFill>
                  <a:srgbClr val="FF0000"/>
                </a:solidFill>
              </a:rPr>
              <a:t>kan ett lägre parkeringstal tillämpas</a:t>
            </a:r>
            <a:r>
              <a:rPr lang="sv-SE" sz="2400" dirty="0"/>
              <a:t>” (Göteborgs stad, 2009, s. 21). Står dock inte vad parkeringstalet borde ligga på i ett nybyggt flerbostadshus. </a:t>
            </a:r>
          </a:p>
          <a:p>
            <a:endParaRPr lang="sv-SE" sz="2400" dirty="0"/>
          </a:p>
          <a:p>
            <a:r>
              <a:rPr lang="sv-SE" sz="2400" dirty="0"/>
              <a:t>”Parkeringstalet för flerbostadshus i centrala Göteborg (ej city/inner-staden) </a:t>
            </a:r>
            <a:r>
              <a:rPr lang="sv-SE" sz="2400" dirty="0">
                <a:solidFill>
                  <a:srgbClr val="FF0000"/>
                </a:solidFill>
              </a:rPr>
              <a:t>är 0,52 bilplatser per lägenhet</a:t>
            </a:r>
            <a:r>
              <a:rPr lang="sv-SE" sz="2400" dirty="0"/>
              <a:t>. Det minskas med 10% för att avväga mot god kollektivtrafik med tillägg för besöksparkeringar om 0,05 bilplatser per lägenhet” (Göteborgs stad, 2011, s. 13).</a:t>
            </a:r>
          </a:p>
        </p:txBody>
      </p:sp>
    </p:spTree>
    <p:extLst>
      <p:ext uri="{BB962C8B-B14F-4D97-AF65-F5344CB8AC3E}">
        <p14:creationId xmlns:p14="http://schemas.microsoft.com/office/powerpoint/2010/main" val="37763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Studieområde</a:t>
            </a:r>
          </a:p>
        </p:txBody>
      </p:sp>
      <p:sp>
        <p:nvSpPr>
          <p:cNvPr id="3" name="Platshållare för innehåll 2"/>
          <p:cNvSpPr>
            <a:spLocks noGrp="1"/>
          </p:cNvSpPr>
          <p:nvPr>
            <p:ph idx="1"/>
          </p:nvPr>
        </p:nvSpPr>
        <p:spPr>
          <a:xfrm>
            <a:off x="526473" y="1884772"/>
            <a:ext cx="11139054" cy="4277779"/>
          </a:xfrm>
        </p:spPr>
        <p:txBody>
          <a:bodyPr>
            <a:noAutofit/>
          </a:bodyPr>
          <a:lstStyle/>
          <a:p>
            <a:r>
              <a:rPr lang="sv-SE" sz="3200" dirty="0"/>
              <a:t>Porslinsfabriken ett relativt nybyggt bostadsområde</a:t>
            </a:r>
          </a:p>
          <a:p>
            <a:r>
              <a:rPr lang="sv-SE" sz="3200" dirty="0"/>
              <a:t>509 lägenheter byggda i två etapper: 2010 &amp; 2012</a:t>
            </a:r>
          </a:p>
          <a:p>
            <a:r>
              <a:rPr lang="sv-SE" sz="3200" dirty="0"/>
              <a:t>Promenadavstånd från innerstaden.</a:t>
            </a:r>
          </a:p>
          <a:p>
            <a:r>
              <a:rPr lang="sv-SE" sz="3200" dirty="0"/>
              <a:t>Kollektivtrafiknära (välförsett med bussar och spårvagnar)</a:t>
            </a:r>
          </a:p>
          <a:p>
            <a:r>
              <a:rPr lang="sv-SE" sz="3200" dirty="0"/>
              <a:t>Cykelbanor</a:t>
            </a:r>
          </a:p>
          <a:p>
            <a:r>
              <a:rPr lang="sv-SE" sz="3200" dirty="0"/>
              <a:t>Många trafikleder</a:t>
            </a:r>
          </a:p>
          <a:p>
            <a:r>
              <a:rPr lang="sv-SE" sz="3200" dirty="0"/>
              <a:t>Stort externhandelsområde intill</a:t>
            </a:r>
          </a:p>
          <a:p>
            <a:endParaRPr lang="sv-SE" sz="3200" dirty="0"/>
          </a:p>
        </p:txBody>
      </p:sp>
    </p:spTree>
    <p:extLst>
      <p:ext uri="{BB962C8B-B14F-4D97-AF65-F5344CB8AC3E}">
        <p14:creationId xmlns:p14="http://schemas.microsoft.com/office/powerpoint/2010/main" val="769963249"/>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TotalTime>
  <Words>2039</Words>
  <Application>Microsoft Office PowerPoint</Application>
  <PresentationFormat>Custom</PresentationFormat>
  <Paragraphs>205</Paragraphs>
  <Slides>31</Slides>
  <Notes>21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Inverkan av sänkta parkeringstal i Porslinsfabriken, Göteborg  Förändringar i bilinnehav, resmönster och attityder  (Impact of restrictive parking requirements in Porslinsfabriken, Gothenburg – Changes in car ownership, travel patterns and attitudes)</vt:lpstr>
      <vt:lpstr>Forskningsprojekt</vt:lpstr>
      <vt:lpstr>Bakgrund</vt:lpstr>
      <vt:lpstr>Parkeringsnorm (parkeringstal idag vanligare begrepp)</vt:lpstr>
      <vt:lpstr>Kunskapsluckor</vt:lpstr>
      <vt:lpstr>Forskningsfrågor</vt:lpstr>
      <vt:lpstr>Exemplet Göteborg</vt:lpstr>
      <vt:lpstr>Exempel: Göteborgs ändrade inriktning</vt:lpstr>
      <vt:lpstr>Studieområde</vt:lpstr>
      <vt:lpstr>Porslinsfabriken</vt:lpstr>
      <vt:lpstr>Studieområde</vt:lpstr>
      <vt:lpstr>Metod - Områdesstatistik</vt:lpstr>
      <vt:lpstr>Metod - enkätstudien</vt:lpstr>
      <vt:lpstr>Metod - intervjustudien</vt:lpstr>
      <vt:lpstr>Resultat från enkäten</vt:lpstr>
      <vt:lpstr>Resultat från enkäten</vt:lpstr>
      <vt:lpstr>Resultat från enkäten</vt:lpstr>
      <vt:lpstr>Resultat från enkäten</vt:lpstr>
      <vt:lpstr>Resultat från intervjuerna</vt:lpstr>
      <vt:lpstr>Resultat från intervjuerna</vt:lpstr>
      <vt:lpstr>Resultat från intervjuerna</vt:lpstr>
      <vt:lpstr>Resultat från intervjuerna</vt:lpstr>
      <vt:lpstr>PowerPoint Presentation</vt:lpstr>
      <vt:lpstr>Resultat från intervjuerna med tjänstemän</vt:lpstr>
      <vt:lpstr>Resultat från intervjuerna med tjänstemän</vt:lpstr>
      <vt:lpstr>Slutsats</vt:lpstr>
      <vt:lpstr>Slutsats</vt:lpstr>
      <vt:lpstr>Conclusion</vt:lpstr>
      <vt:lpstr>Conclusion</vt:lpstr>
      <vt:lpstr>PowerPoint Presentation</vt:lpstr>
      <vt:lpstr>Tack för visat intresse!  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Hans Antonson</dc:creator>
  <cp:lastModifiedBy>Greger Henriksson</cp:lastModifiedBy>
  <cp:revision>31</cp:revision>
  <dcterms:created xsi:type="dcterms:W3CDTF">2017-09-10T18:41:25Z</dcterms:created>
  <dcterms:modified xsi:type="dcterms:W3CDTF">2017-09-13T11:08:39Z</dcterms:modified>
</cp:coreProperties>
</file>